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notesMasterIdLst>
    <p:notesMasterId r:id="rId35"/>
  </p:notesMasterIdLst>
  <p:sldIdLst>
    <p:sldId id="416" r:id="rId2"/>
    <p:sldId id="436" r:id="rId3"/>
    <p:sldId id="504" r:id="rId4"/>
    <p:sldId id="505" r:id="rId5"/>
    <p:sldId id="430" r:id="rId6"/>
    <p:sldId id="435" r:id="rId7"/>
    <p:sldId id="506" r:id="rId8"/>
    <p:sldId id="519" r:id="rId9"/>
    <p:sldId id="520" r:id="rId10"/>
    <p:sldId id="521" r:id="rId11"/>
    <p:sldId id="518" r:id="rId12"/>
    <p:sldId id="507" r:id="rId13"/>
    <p:sldId id="517" r:id="rId14"/>
    <p:sldId id="512" r:id="rId15"/>
    <p:sldId id="513" r:id="rId16"/>
    <p:sldId id="514" r:id="rId17"/>
    <p:sldId id="432" r:id="rId18"/>
    <p:sldId id="529" r:id="rId19"/>
    <p:sldId id="530" r:id="rId20"/>
    <p:sldId id="531" r:id="rId21"/>
    <p:sldId id="532" r:id="rId22"/>
    <p:sldId id="533" r:id="rId23"/>
    <p:sldId id="534" r:id="rId24"/>
    <p:sldId id="535" r:id="rId25"/>
    <p:sldId id="516" r:id="rId26"/>
    <p:sldId id="526" r:id="rId27"/>
    <p:sldId id="525" r:id="rId28"/>
    <p:sldId id="522" r:id="rId29"/>
    <p:sldId id="527" r:id="rId30"/>
    <p:sldId id="528" r:id="rId31"/>
    <p:sldId id="523" r:id="rId32"/>
    <p:sldId id="536" r:id="rId33"/>
    <p:sldId id="50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1C1C1C"/>
    <a:srgbClr val="FF66FF"/>
    <a:srgbClr val="FFFFFF"/>
    <a:srgbClr val="CCFFFF"/>
    <a:srgbClr val="339933"/>
    <a:srgbClr val="0000CC"/>
    <a:srgbClr val="006600"/>
    <a:srgbClr val="0000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61" d="100"/>
          <a:sy n="61" d="100"/>
        </p:scale>
        <p:origin x="884"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F69328-FE2A-4DCB-956F-8343AB1EB27D}" type="datetimeFigureOut">
              <a:rPr lang="en-US" smtClean="0"/>
              <a:t>12/7/2025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0B8619-E7E8-433D-9A41-03925366AA66}" type="slidenum">
              <a:rPr lang="en-US" smtClean="0"/>
              <a:t>‹#›</a:t>
            </a:fld>
            <a:endParaRPr lang="en-US"/>
          </a:p>
        </p:txBody>
      </p:sp>
    </p:spTree>
    <p:extLst>
      <p:ext uri="{BB962C8B-B14F-4D97-AF65-F5344CB8AC3E}">
        <p14:creationId xmlns:p14="http://schemas.microsoft.com/office/powerpoint/2010/main" val="3381851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0B8619-E7E8-433D-9A41-03925366AA66}" type="slidenum">
              <a:rPr lang="en-US" smtClean="0"/>
              <a:t>3</a:t>
            </a:fld>
            <a:endParaRPr lang="en-US"/>
          </a:p>
        </p:txBody>
      </p:sp>
    </p:spTree>
    <p:extLst>
      <p:ext uri="{BB962C8B-B14F-4D97-AF65-F5344CB8AC3E}">
        <p14:creationId xmlns:p14="http://schemas.microsoft.com/office/powerpoint/2010/main" val="3975051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0B8619-E7E8-433D-9A41-03925366AA66}" type="slidenum">
              <a:rPr lang="en-US" smtClean="0"/>
              <a:t>8</a:t>
            </a:fld>
            <a:endParaRPr lang="en-US"/>
          </a:p>
        </p:txBody>
      </p:sp>
    </p:spTree>
    <p:extLst>
      <p:ext uri="{BB962C8B-B14F-4D97-AF65-F5344CB8AC3E}">
        <p14:creationId xmlns:p14="http://schemas.microsoft.com/office/powerpoint/2010/main" val="3798989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0B8619-E7E8-433D-9A41-03925366AA66}" type="slidenum">
              <a:rPr lang="en-US" smtClean="0"/>
              <a:t>9</a:t>
            </a:fld>
            <a:endParaRPr lang="en-US"/>
          </a:p>
        </p:txBody>
      </p:sp>
    </p:spTree>
    <p:extLst>
      <p:ext uri="{BB962C8B-B14F-4D97-AF65-F5344CB8AC3E}">
        <p14:creationId xmlns:p14="http://schemas.microsoft.com/office/powerpoint/2010/main" val="310227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0B8619-E7E8-433D-9A41-03925366AA66}" type="slidenum">
              <a:rPr lang="en-US" smtClean="0"/>
              <a:t>10</a:t>
            </a:fld>
            <a:endParaRPr lang="en-US"/>
          </a:p>
        </p:txBody>
      </p:sp>
    </p:spTree>
    <p:extLst>
      <p:ext uri="{BB962C8B-B14F-4D97-AF65-F5344CB8AC3E}">
        <p14:creationId xmlns:p14="http://schemas.microsoft.com/office/powerpoint/2010/main" val="4167103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CDA49A-E36C-499F-887A-2F8D3A2DFD3C}"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9D055-D820-4E11-A27B-4AD06ADA52B4}" type="slidenum">
              <a:rPr lang="en-US" smtClean="0"/>
              <a:t>‹#›</a:t>
            </a:fld>
            <a:endParaRPr lang="en-US"/>
          </a:p>
        </p:txBody>
      </p:sp>
    </p:spTree>
    <p:extLst>
      <p:ext uri="{BB962C8B-B14F-4D97-AF65-F5344CB8AC3E}">
        <p14:creationId xmlns:p14="http://schemas.microsoft.com/office/powerpoint/2010/main" val="3676204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DA49A-E36C-499F-887A-2F8D3A2DFD3C}"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9D055-D820-4E11-A27B-4AD06ADA52B4}" type="slidenum">
              <a:rPr lang="en-US" smtClean="0"/>
              <a:t>‹#›</a:t>
            </a:fld>
            <a:endParaRPr lang="en-US"/>
          </a:p>
        </p:txBody>
      </p:sp>
    </p:spTree>
    <p:extLst>
      <p:ext uri="{BB962C8B-B14F-4D97-AF65-F5344CB8AC3E}">
        <p14:creationId xmlns:p14="http://schemas.microsoft.com/office/powerpoint/2010/main" val="2593987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DA49A-E36C-499F-887A-2F8D3A2DFD3C}"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9D055-D820-4E11-A27B-4AD06ADA52B4}"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85240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DA49A-E36C-499F-887A-2F8D3A2DFD3C}"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9D055-D820-4E11-A27B-4AD06ADA52B4}" type="slidenum">
              <a:rPr lang="en-US" smtClean="0"/>
              <a:t>‹#›</a:t>
            </a:fld>
            <a:endParaRPr lang="en-US"/>
          </a:p>
        </p:txBody>
      </p:sp>
    </p:spTree>
    <p:extLst>
      <p:ext uri="{BB962C8B-B14F-4D97-AF65-F5344CB8AC3E}">
        <p14:creationId xmlns:p14="http://schemas.microsoft.com/office/powerpoint/2010/main" val="3411543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DA49A-E36C-499F-887A-2F8D3A2DFD3C}"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9D055-D820-4E11-A27B-4AD06ADA52B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44986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DA49A-E36C-499F-887A-2F8D3A2DFD3C}"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9D055-D820-4E11-A27B-4AD06ADA52B4}" type="slidenum">
              <a:rPr lang="en-US" smtClean="0"/>
              <a:t>‹#›</a:t>
            </a:fld>
            <a:endParaRPr lang="en-US"/>
          </a:p>
        </p:txBody>
      </p:sp>
    </p:spTree>
    <p:extLst>
      <p:ext uri="{BB962C8B-B14F-4D97-AF65-F5344CB8AC3E}">
        <p14:creationId xmlns:p14="http://schemas.microsoft.com/office/powerpoint/2010/main" val="801686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CDA49A-E36C-499F-887A-2F8D3A2DFD3C}"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9D055-D820-4E11-A27B-4AD06ADA52B4}" type="slidenum">
              <a:rPr lang="en-US" smtClean="0"/>
              <a:t>‹#›</a:t>
            </a:fld>
            <a:endParaRPr lang="en-US"/>
          </a:p>
        </p:txBody>
      </p:sp>
    </p:spTree>
    <p:extLst>
      <p:ext uri="{BB962C8B-B14F-4D97-AF65-F5344CB8AC3E}">
        <p14:creationId xmlns:p14="http://schemas.microsoft.com/office/powerpoint/2010/main" val="2844383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CDA49A-E36C-499F-887A-2F8D3A2DFD3C}"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9D055-D820-4E11-A27B-4AD06ADA52B4}" type="slidenum">
              <a:rPr lang="en-US" smtClean="0"/>
              <a:t>‹#›</a:t>
            </a:fld>
            <a:endParaRPr lang="en-US"/>
          </a:p>
        </p:txBody>
      </p:sp>
    </p:spTree>
    <p:extLst>
      <p:ext uri="{BB962C8B-B14F-4D97-AF65-F5344CB8AC3E}">
        <p14:creationId xmlns:p14="http://schemas.microsoft.com/office/powerpoint/2010/main" val="867174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CDA49A-E36C-499F-887A-2F8D3A2DFD3C}"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9D055-D820-4E11-A27B-4AD06ADA52B4}" type="slidenum">
              <a:rPr lang="en-US" smtClean="0"/>
              <a:t>‹#›</a:t>
            </a:fld>
            <a:endParaRPr lang="en-US"/>
          </a:p>
        </p:txBody>
      </p:sp>
    </p:spTree>
    <p:extLst>
      <p:ext uri="{BB962C8B-B14F-4D97-AF65-F5344CB8AC3E}">
        <p14:creationId xmlns:p14="http://schemas.microsoft.com/office/powerpoint/2010/main" val="10369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DA49A-E36C-499F-887A-2F8D3A2DFD3C}"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9D055-D820-4E11-A27B-4AD06ADA52B4}" type="slidenum">
              <a:rPr lang="en-US" smtClean="0"/>
              <a:t>‹#›</a:t>
            </a:fld>
            <a:endParaRPr lang="en-US"/>
          </a:p>
        </p:txBody>
      </p:sp>
    </p:spTree>
    <p:extLst>
      <p:ext uri="{BB962C8B-B14F-4D97-AF65-F5344CB8AC3E}">
        <p14:creationId xmlns:p14="http://schemas.microsoft.com/office/powerpoint/2010/main" val="1756578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CDA49A-E36C-499F-887A-2F8D3A2DFD3C}" type="datetimeFigureOut">
              <a:rPr lang="en-US" smtClean="0"/>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9D055-D820-4E11-A27B-4AD06ADA52B4}" type="slidenum">
              <a:rPr lang="en-US" smtClean="0"/>
              <a:t>‹#›</a:t>
            </a:fld>
            <a:endParaRPr lang="en-US"/>
          </a:p>
        </p:txBody>
      </p:sp>
    </p:spTree>
    <p:extLst>
      <p:ext uri="{BB962C8B-B14F-4D97-AF65-F5344CB8AC3E}">
        <p14:creationId xmlns:p14="http://schemas.microsoft.com/office/powerpoint/2010/main" val="3486208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CDA49A-E36C-499F-887A-2F8D3A2DFD3C}" type="datetimeFigureOut">
              <a:rPr lang="en-US" smtClean="0"/>
              <a:t>12/7/2025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89D055-D820-4E11-A27B-4AD06ADA52B4}" type="slidenum">
              <a:rPr lang="en-US" smtClean="0"/>
              <a:t>‹#›</a:t>
            </a:fld>
            <a:endParaRPr lang="en-US"/>
          </a:p>
        </p:txBody>
      </p:sp>
    </p:spTree>
    <p:extLst>
      <p:ext uri="{BB962C8B-B14F-4D97-AF65-F5344CB8AC3E}">
        <p14:creationId xmlns:p14="http://schemas.microsoft.com/office/powerpoint/2010/main" val="2118833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DA49A-E36C-499F-887A-2F8D3A2DFD3C}" type="datetimeFigureOut">
              <a:rPr lang="en-US" smtClean="0"/>
              <a:t>12/7/2025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89D055-D820-4E11-A27B-4AD06ADA52B4}" type="slidenum">
              <a:rPr lang="en-US" smtClean="0"/>
              <a:t>‹#›</a:t>
            </a:fld>
            <a:endParaRPr lang="en-US"/>
          </a:p>
        </p:txBody>
      </p:sp>
    </p:spTree>
    <p:extLst>
      <p:ext uri="{BB962C8B-B14F-4D97-AF65-F5344CB8AC3E}">
        <p14:creationId xmlns:p14="http://schemas.microsoft.com/office/powerpoint/2010/main" val="1527218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CDA49A-E36C-499F-887A-2F8D3A2DFD3C}" type="datetimeFigureOut">
              <a:rPr lang="en-US" smtClean="0"/>
              <a:t>12/7/2025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89D055-D820-4E11-A27B-4AD06ADA52B4}" type="slidenum">
              <a:rPr lang="en-US" smtClean="0"/>
              <a:t>‹#›</a:t>
            </a:fld>
            <a:endParaRPr lang="en-US"/>
          </a:p>
        </p:txBody>
      </p:sp>
    </p:spTree>
    <p:extLst>
      <p:ext uri="{BB962C8B-B14F-4D97-AF65-F5344CB8AC3E}">
        <p14:creationId xmlns:p14="http://schemas.microsoft.com/office/powerpoint/2010/main" val="1525366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CDA49A-E36C-499F-887A-2F8D3A2DFD3C}" type="datetimeFigureOut">
              <a:rPr lang="en-US" smtClean="0"/>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9D055-D820-4E11-A27B-4AD06ADA52B4}" type="slidenum">
              <a:rPr lang="en-US" smtClean="0"/>
              <a:t>‹#›</a:t>
            </a:fld>
            <a:endParaRPr lang="en-US"/>
          </a:p>
        </p:txBody>
      </p:sp>
    </p:spTree>
    <p:extLst>
      <p:ext uri="{BB962C8B-B14F-4D97-AF65-F5344CB8AC3E}">
        <p14:creationId xmlns:p14="http://schemas.microsoft.com/office/powerpoint/2010/main" val="1009324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CDA49A-E36C-499F-887A-2F8D3A2DFD3C}" type="datetimeFigureOut">
              <a:rPr lang="en-US" smtClean="0"/>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9D055-D820-4E11-A27B-4AD06ADA52B4}" type="slidenum">
              <a:rPr lang="en-US" smtClean="0"/>
              <a:t>‹#›</a:t>
            </a:fld>
            <a:endParaRPr lang="en-US"/>
          </a:p>
        </p:txBody>
      </p:sp>
    </p:spTree>
    <p:extLst>
      <p:ext uri="{BB962C8B-B14F-4D97-AF65-F5344CB8AC3E}">
        <p14:creationId xmlns:p14="http://schemas.microsoft.com/office/powerpoint/2010/main" val="1657074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FCDA49A-E36C-499F-887A-2F8D3A2DFD3C}" type="datetimeFigureOut">
              <a:rPr lang="en-US" smtClean="0"/>
              <a:t>12/7/2025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A89D055-D820-4E11-A27B-4AD06ADA52B4}" type="slidenum">
              <a:rPr lang="en-US" smtClean="0"/>
              <a:t>‹#›</a:t>
            </a:fld>
            <a:endParaRPr lang="en-US"/>
          </a:p>
        </p:txBody>
      </p:sp>
    </p:spTree>
    <p:extLst>
      <p:ext uri="{BB962C8B-B14F-4D97-AF65-F5344CB8AC3E}">
        <p14:creationId xmlns:p14="http://schemas.microsoft.com/office/powerpoint/2010/main" val="1788964347"/>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p>
        </p:txBody>
      </p:sp>
      <p:sp>
        <p:nvSpPr>
          <p:cNvPr id="8" name="TextBox 7">
            <a:extLst>
              <a:ext uri="{FF2B5EF4-FFF2-40B4-BE49-F238E27FC236}">
                <a16:creationId xmlns:a16="http://schemas.microsoft.com/office/drawing/2014/main" id="{3117B2C6-459B-4BCE-AD65-E78465CFC42D}"/>
              </a:ext>
            </a:extLst>
          </p:cNvPr>
          <p:cNvSpPr txBox="1"/>
          <p:nvPr/>
        </p:nvSpPr>
        <p:spPr>
          <a:xfrm>
            <a:off x="493986" y="549974"/>
            <a:ext cx="10806073" cy="3785652"/>
          </a:xfrm>
          <a:prstGeom prst="rect">
            <a:avLst/>
          </a:prstGeom>
          <a:noFill/>
        </p:spPr>
        <p:txBody>
          <a:bodyPr wrap="square">
            <a:spAutoFit/>
          </a:bodyPr>
          <a:lstStyle/>
          <a:p>
            <a:pPr algn="ctr"/>
            <a:r>
              <a:rPr lang="en-US" sz="6000" b="1" dirty="0">
                <a:solidFill>
                  <a:srgbClr val="003C50"/>
                </a:solidFill>
                <a:latin typeface="Arial Black" panose="020B0A04020102020204" pitchFamily="34" charset="0"/>
              </a:rPr>
              <a:t>POTENTIAL </a:t>
            </a:r>
            <a:r>
              <a:rPr lang="en-US" sz="6000" b="1" dirty="0">
                <a:solidFill>
                  <a:srgbClr val="006600"/>
                </a:solidFill>
                <a:effectLst>
                  <a:outerShdw blurRad="38100" dist="38100" dir="2700000" algn="tl">
                    <a:srgbClr val="000000">
                      <a:alpha val="43137"/>
                    </a:srgbClr>
                  </a:outerShdw>
                </a:effectLst>
                <a:latin typeface="Arial Black" panose="020B0A04020102020204" pitchFamily="34" charset="0"/>
              </a:rPr>
              <a:t>IMP</a:t>
            </a:r>
            <a:r>
              <a:rPr lang="en-US" sz="6000" b="1" dirty="0">
                <a:solidFill>
                  <a:srgbClr val="FF0000"/>
                </a:solidFill>
                <a:latin typeface="Arial Black" panose="020B0A04020102020204" pitchFamily="34" charset="0"/>
              </a:rPr>
              <a:t>ACTS</a:t>
            </a:r>
            <a:r>
              <a:rPr lang="en-US" sz="6000" b="1" dirty="0">
                <a:solidFill>
                  <a:srgbClr val="003C50"/>
                </a:solidFill>
                <a:latin typeface="Arial Black" panose="020B0A04020102020204" pitchFamily="34" charset="0"/>
              </a:rPr>
              <a:t> </a:t>
            </a:r>
          </a:p>
          <a:p>
            <a:pPr algn="ctr"/>
            <a:r>
              <a:rPr lang="en-US" sz="6000" b="1" dirty="0">
                <a:solidFill>
                  <a:srgbClr val="003C50"/>
                </a:solidFill>
                <a:latin typeface="Arial Black" panose="020B0A04020102020204" pitchFamily="34" charset="0"/>
              </a:rPr>
              <a:t>OF ARTIFICIAL INTELLIGENCE (AI) ON ISLAM AND MUSLIMS</a:t>
            </a:r>
          </a:p>
        </p:txBody>
      </p:sp>
      <p:sp>
        <p:nvSpPr>
          <p:cNvPr id="9" name="Horizontal Scroll 2">
            <a:extLst>
              <a:ext uri="{FF2B5EF4-FFF2-40B4-BE49-F238E27FC236}">
                <a16:creationId xmlns:a16="http://schemas.microsoft.com/office/drawing/2014/main" id="{EFA29343-B870-42BB-8415-E754B236FB85}"/>
              </a:ext>
            </a:extLst>
          </p:cNvPr>
          <p:cNvSpPr/>
          <p:nvPr/>
        </p:nvSpPr>
        <p:spPr>
          <a:xfrm>
            <a:off x="11661200" y="6511331"/>
            <a:ext cx="527593" cy="376813"/>
          </a:xfrm>
          <a:prstGeom prst="horizontalScroll">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t>01</a:t>
            </a:r>
            <a:endParaRPr lang="ar-SA" b="1" dirty="0"/>
          </a:p>
        </p:txBody>
      </p:sp>
    </p:spTree>
    <p:extLst>
      <p:ext uri="{BB962C8B-B14F-4D97-AF65-F5344CB8AC3E}">
        <p14:creationId xmlns:p14="http://schemas.microsoft.com/office/powerpoint/2010/main" val="2284986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672C5C-EBDC-4300-8ED8-3BEB63BA285F}"/>
              </a:ext>
            </a:extLst>
          </p:cNvPr>
          <p:cNvSpPr/>
          <p:nvPr/>
        </p:nvSpPr>
        <p:spPr>
          <a:xfrm>
            <a:off x="0" y="0"/>
            <a:ext cx="12192000" cy="6857999"/>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4239546-81C7-40CE-9B64-3167631E3B0E}"/>
              </a:ext>
            </a:extLst>
          </p:cNvPr>
          <p:cNvSpPr/>
          <p:nvPr/>
        </p:nvSpPr>
        <p:spPr>
          <a:xfrm>
            <a:off x="6038181" y="1"/>
            <a:ext cx="120879" cy="6858000"/>
          </a:xfrm>
          <a:prstGeom prst="rect">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7FB5CC5-2CF3-4B17-9342-8A2CD5176EDB}"/>
              </a:ext>
            </a:extLst>
          </p:cNvPr>
          <p:cNvSpPr/>
          <p:nvPr/>
        </p:nvSpPr>
        <p:spPr>
          <a:xfrm>
            <a:off x="0" y="956441"/>
            <a:ext cx="12192000" cy="178676"/>
          </a:xfrm>
          <a:prstGeom prst="rect">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C9CDA726-02E2-4EEA-B84D-2A31578D3906}"/>
              </a:ext>
            </a:extLst>
          </p:cNvPr>
          <p:cNvSpPr txBox="1"/>
          <p:nvPr/>
        </p:nvSpPr>
        <p:spPr>
          <a:xfrm>
            <a:off x="252248" y="1316455"/>
            <a:ext cx="5565216" cy="2207912"/>
          </a:xfrm>
          <a:prstGeom prst="rect">
            <a:avLst/>
          </a:prstGeom>
          <a:noFill/>
        </p:spPr>
        <p:txBody>
          <a:bodyPr wrap="square">
            <a:spAutoFit/>
          </a:bodyPr>
          <a:lstStyle/>
          <a:p>
            <a:pPr algn="just">
              <a:lnSpc>
                <a:spcPct val="150000"/>
              </a:lnSpc>
            </a:pPr>
            <a:r>
              <a:rPr lang="en-GB" sz="3200" b="1" dirty="0">
                <a:solidFill>
                  <a:srgbClr val="003C50"/>
                </a:solidFill>
                <a:latin typeface="Tahoma" panose="020B0604030504040204" pitchFamily="34" charset="0"/>
                <a:ea typeface="Tahoma" panose="020B0604030504040204" pitchFamily="34" charset="0"/>
                <a:cs typeface="Tahoma" panose="020B0604030504040204" pitchFamily="34" charset="0"/>
              </a:rPr>
              <a:t>Made up of dust only, and powered with electric energy.</a:t>
            </a:r>
          </a:p>
        </p:txBody>
      </p:sp>
      <p:sp>
        <p:nvSpPr>
          <p:cNvPr id="30" name="TextBox 29">
            <a:extLst>
              <a:ext uri="{FF2B5EF4-FFF2-40B4-BE49-F238E27FC236}">
                <a16:creationId xmlns:a16="http://schemas.microsoft.com/office/drawing/2014/main" id="{2BBF66DA-D22E-4E63-A9B1-F3DE5B7B8304}"/>
              </a:ext>
            </a:extLst>
          </p:cNvPr>
          <p:cNvSpPr txBox="1"/>
          <p:nvPr/>
        </p:nvSpPr>
        <p:spPr>
          <a:xfrm>
            <a:off x="6159043" y="1248140"/>
            <a:ext cx="5812240" cy="2207912"/>
          </a:xfrm>
          <a:prstGeom prst="rect">
            <a:avLst/>
          </a:prstGeom>
          <a:noFill/>
        </p:spPr>
        <p:txBody>
          <a:bodyPr wrap="square">
            <a:spAutoFit/>
          </a:bodyPr>
          <a:lstStyle/>
          <a:p>
            <a:pPr algn="just">
              <a:lnSpc>
                <a:spcPct val="150000"/>
              </a:lnSpc>
            </a:pPr>
            <a:r>
              <a:rPr lang="en-GB" sz="3200" b="1" dirty="0">
                <a:solidFill>
                  <a:srgbClr val="003C50"/>
                </a:solidFill>
                <a:latin typeface="Tahoma" panose="020B0604030504040204" pitchFamily="34" charset="0"/>
                <a:ea typeface="Tahoma" panose="020B0604030504040204" pitchFamily="34" charset="0"/>
                <a:cs typeface="Tahoma" panose="020B0604030504040204" pitchFamily="34" charset="0"/>
              </a:rPr>
              <a:t>Made up of dust and brought to life through breathing a soul into him.</a:t>
            </a:r>
          </a:p>
        </p:txBody>
      </p:sp>
      <p:sp>
        <p:nvSpPr>
          <p:cNvPr id="5" name="Rectangle 4">
            <a:extLst>
              <a:ext uri="{FF2B5EF4-FFF2-40B4-BE49-F238E27FC236}">
                <a16:creationId xmlns:a16="http://schemas.microsoft.com/office/drawing/2014/main" id="{5566CB06-CD3B-4F82-B498-46368A72DA38}"/>
              </a:ext>
            </a:extLst>
          </p:cNvPr>
          <p:cNvSpPr/>
          <p:nvPr/>
        </p:nvSpPr>
        <p:spPr>
          <a:xfrm>
            <a:off x="1040520" y="325821"/>
            <a:ext cx="2837793" cy="4492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solidFill>
                <a:latin typeface="Tahoma" panose="020B0604030504040204" pitchFamily="34" charset="0"/>
                <a:ea typeface="Tahoma" panose="020B0604030504040204" pitchFamily="34" charset="0"/>
                <a:cs typeface="Tahoma" panose="020B0604030504040204" pitchFamily="34" charset="0"/>
              </a:rPr>
              <a:t>AI</a:t>
            </a:r>
            <a:endParaRPr lang="en-US"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7" name="Rectangle 36">
            <a:extLst>
              <a:ext uri="{FF2B5EF4-FFF2-40B4-BE49-F238E27FC236}">
                <a16:creationId xmlns:a16="http://schemas.microsoft.com/office/drawing/2014/main" id="{7F3209E3-B6AA-4817-BAC3-56BDA9EA97D5}"/>
              </a:ext>
            </a:extLst>
          </p:cNvPr>
          <p:cNvSpPr/>
          <p:nvPr/>
        </p:nvSpPr>
        <p:spPr>
          <a:xfrm>
            <a:off x="6942060" y="225974"/>
            <a:ext cx="2837793" cy="4492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solidFill>
                <a:latin typeface="Tahoma" panose="020B0604030504040204" pitchFamily="34" charset="0"/>
                <a:ea typeface="Tahoma" panose="020B0604030504040204" pitchFamily="34" charset="0"/>
                <a:cs typeface="Tahoma" panose="020B0604030504040204" pitchFamily="34" charset="0"/>
              </a:rPr>
              <a:t>HUMAN</a:t>
            </a:r>
            <a:endParaRPr lang="en-US"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9" name="TextBox 38">
            <a:extLst>
              <a:ext uri="{FF2B5EF4-FFF2-40B4-BE49-F238E27FC236}">
                <a16:creationId xmlns:a16="http://schemas.microsoft.com/office/drawing/2014/main" id="{C983E76D-34A9-4A59-BDB9-7148D9B583CC}"/>
              </a:ext>
            </a:extLst>
          </p:cNvPr>
          <p:cNvSpPr txBox="1"/>
          <p:nvPr/>
        </p:nvSpPr>
        <p:spPr>
          <a:xfrm>
            <a:off x="336333" y="3717899"/>
            <a:ext cx="5418071" cy="1469248"/>
          </a:xfrm>
          <a:prstGeom prst="rect">
            <a:avLst/>
          </a:prstGeom>
          <a:noFill/>
        </p:spPr>
        <p:txBody>
          <a:bodyPr wrap="square">
            <a:spAutoFit/>
          </a:bodyPr>
          <a:lstStyle/>
          <a:p>
            <a:pPr algn="just">
              <a:lnSpc>
                <a:spcPct val="150000"/>
              </a:lnSpc>
            </a:pPr>
            <a:r>
              <a:rPr lang="en-GB" sz="3200" b="1" dirty="0">
                <a:solidFill>
                  <a:srgbClr val="003C50"/>
                </a:solidFill>
                <a:latin typeface="Tahoma" panose="020B0604030504040204" pitchFamily="34" charset="0"/>
                <a:ea typeface="Tahoma" panose="020B0604030504040204" pitchFamily="34" charset="0"/>
                <a:cs typeface="Tahoma" panose="020B0604030504040204" pitchFamily="34" charset="0"/>
              </a:rPr>
              <a:t>The essence of the energy is fully known</a:t>
            </a:r>
            <a:endParaRPr lang="en-US" sz="3200" b="1" dirty="0">
              <a:solidFill>
                <a:srgbClr val="003C50"/>
              </a:solidFill>
              <a:latin typeface="Tahoma" panose="020B0604030504040204" pitchFamily="34" charset="0"/>
              <a:ea typeface="Tahoma" panose="020B0604030504040204" pitchFamily="34" charset="0"/>
              <a:cs typeface="Tahoma" panose="020B0604030504040204" pitchFamily="34" charset="0"/>
            </a:endParaRPr>
          </a:p>
        </p:txBody>
      </p:sp>
      <p:sp>
        <p:nvSpPr>
          <p:cNvPr id="41" name="TextBox 40">
            <a:extLst>
              <a:ext uri="{FF2B5EF4-FFF2-40B4-BE49-F238E27FC236}">
                <a16:creationId xmlns:a16="http://schemas.microsoft.com/office/drawing/2014/main" id="{830A1958-3387-446B-BD64-4CE67D09DEC5}"/>
              </a:ext>
            </a:extLst>
          </p:cNvPr>
          <p:cNvSpPr txBox="1"/>
          <p:nvPr/>
        </p:nvSpPr>
        <p:spPr>
          <a:xfrm>
            <a:off x="6332479" y="4010506"/>
            <a:ext cx="5554724" cy="1077218"/>
          </a:xfrm>
          <a:prstGeom prst="rect">
            <a:avLst/>
          </a:prstGeom>
          <a:noFill/>
        </p:spPr>
        <p:txBody>
          <a:bodyPr wrap="square">
            <a:spAutoFit/>
          </a:bodyPr>
          <a:lstStyle/>
          <a:p>
            <a:pPr algn="just"/>
            <a:r>
              <a:rPr lang="en-GB" sz="3200" b="1" dirty="0">
                <a:solidFill>
                  <a:srgbClr val="003C50"/>
                </a:solidFill>
                <a:latin typeface="Tahoma" panose="020B0604030504040204" pitchFamily="34" charset="0"/>
                <a:ea typeface="Tahoma" panose="020B0604030504040204" pitchFamily="34" charset="0"/>
                <a:cs typeface="Tahoma" panose="020B0604030504040204" pitchFamily="34" charset="0"/>
              </a:rPr>
              <a:t>There is just little knowledge about the soul </a:t>
            </a:r>
            <a:endParaRPr lang="en-US" sz="3200" b="1" dirty="0">
              <a:solidFill>
                <a:srgbClr val="003C50"/>
              </a:solidFill>
              <a:latin typeface="Tahoma" panose="020B0604030504040204" pitchFamily="34" charset="0"/>
              <a:ea typeface="Tahoma" panose="020B0604030504040204" pitchFamily="34" charset="0"/>
              <a:cs typeface="Tahoma" panose="020B0604030504040204" pitchFamily="34" charset="0"/>
            </a:endParaRPr>
          </a:p>
        </p:txBody>
      </p:sp>
      <p:sp>
        <p:nvSpPr>
          <p:cNvPr id="11" name="Horizontal Scroll 2">
            <a:extLst>
              <a:ext uri="{FF2B5EF4-FFF2-40B4-BE49-F238E27FC236}">
                <a16:creationId xmlns:a16="http://schemas.microsoft.com/office/drawing/2014/main" id="{EF53C2BA-DEDA-4430-8950-CC111F2A25A3}"/>
              </a:ext>
            </a:extLst>
          </p:cNvPr>
          <p:cNvSpPr/>
          <p:nvPr/>
        </p:nvSpPr>
        <p:spPr>
          <a:xfrm>
            <a:off x="11630585" y="6537434"/>
            <a:ext cx="527593" cy="392751"/>
          </a:xfrm>
          <a:prstGeom prst="horizontalScroll">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t>10</a:t>
            </a:r>
            <a:endParaRPr lang="ar-SA" b="1" dirty="0"/>
          </a:p>
        </p:txBody>
      </p:sp>
    </p:spTree>
    <p:extLst>
      <p:ext uri="{BB962C8B-B14F-4D97-AF65-F5344CB8AC3E}">
        <p14:creationId xmlns:p14="http://schemas.microsoft.com/office/powerpoint/2010/main" val="4146569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74C92CD-5A4E-4880-8A37-C4EE735DC15F}"/>
              </a:ext>
            </a:extLst>
          </p:cNvPr>
          <p:cNvSpPr/>
          <p:nvPr/>
        </p:nvSpPr>
        <p:spPr>
          <a:xfrm>
            <a:off x="-1600" y="5367"/>
            <a:ext cx="12192000" cy="6858000"/>
          </a:xfrm>
          <a:prstGeom prst="rect">
            <a:avLst/>
          </a:prstGeom>
          <a:solidFill>
            <a:srgbClr val="CC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p>
        </p:txBody>
      </p:sp>
      <p:sp>
        <p:nvSpPr>
          <p:cNvPr id="26" name="Horizontal Scroll 2">
            <a:extLst>
              <a:ext uri="{FF2B5EF4-FFF2-40B4-BE49-F238E27FC236}">
                <a16:creationId xmlns:a16="http://schemas.microsoft.com/office/drawing/2014/main" id="{E2564C1F-BDD7-4F05-9B73-626BB5E75B38}"/>
              </a:ext>
            </a:extLst>
          </p:cNvPr>
          <p:cNvSpPr/>
          <p:nvPr/>
        </p:nvSpPr>
        <p:spPr>
          <a:xfrm>
            <a:off x="11630585" y="6553372"/>
            <a:ext cx="527593" cy="376813"/>
          </a:xfrm>
          <a:prstGeom prst="horizontalScroll">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t>11</a:t>
            </a:r>
            <a:endParaRPr lang="ar-SA" b="1" dirty="0"/>
          </a:p>
        </p:txBody>
      </p:sp>
      <p:sp>
        <p:nvSpPr>
          <p:cNvPr id="6" name="TextBox 5">
            <a:extLst>
              <a:ext uri="{FF2B5EF4-FFF2-40B4-BE49-F238E27FC236}">
                <a16:creationId xmlns:a16="http://schemas.microsoft.com/office/drawing/2014/main" id="{8F0A4652-A784-4946-8B3B-D8EC6FDAFD9B}"/>
              </a:ext>
            </a:extLst>
          </p:cNvPr>
          <p:cNvSpPr txBox="1"/>
          <p:nvPr/>
        </p:nvSpPr>
        <p:spPr>
          <a:xfrm>
            <a:off x="599091" y="254912"/>
            <a:ext cx="8229600" cy="3594254"/>
          </a:xfrm>
          <a:prstGeom prst="rect">
            <a:avLst/>
          </a:prstGeom>
          <a:noFill/>
        </p:spPr>
        <p:txBody>
          <a:bodyPr wrap="square">
            <a:spAutoFit/>
          </a:bodyPr>
          <a:lstStyle/>
          <a:p>
            <a:pPr algn="ctr">
              <a:lnSpc>
                <a:spcPct val="150000"/>
              </a:lnSpc>
            </a:pPr>
            <a:r>
              <a:rPr lang="en-US" sz="8000" b="1" dirty="0">
                <a:solidFill>
                  <a:srgbClr val="003C50"/>
                </a:solidFill>
                <a:latin typeface="Arial Black" panose="020B0A04020102020204" pitchFamily="34" charset="0"/>
              </a:rPr>
              <a:t>WHAT IS THE RULING OF AI</a:t>
            </a:r>
          </a:p>
        </p:txBody>
      </p:sp>
      <p:pic>
        <p:nvPicPr>
          <p:cNvPr id="7" name="Picture 10" descr="نتيجة بحث الصور عن ‪moving QUESTION MARK‬‏">
            <a:extLst>
              <a:ext uri="{FF2B5EF4-FFF2-40B4-BE49-F238E27FC236}">
                <a16:creationId xmlns:a16="http://schemas.microsoft.com/office/drawing/2014/main" id="{AB0D4557-F2BB-4F5A-9510-6360D56A5B0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094259" y="646466"/>
            <a:ext cx="1443143" cy="3011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717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74C92CD-5A4E-4880-8A37-C4EE735DC15F}"/>
              </a:ext>
            </a:extLst>
          </p:cNvPr>
          <p:cNvSpPr/>
          <p:nvPr/>
        </p:nvSpPr>
        <p:spPr>
          <a:xfrm>
            <a:off x="-160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p>
        </p:txBody>
      </p:sp>
      <p:sp>
        <p:nvSpPr>
          <p:cNvPr id="26" name="Horizontal Scroll 2">
            <a:extLst>
              <a:ext uri="{FF2B5EF4-FFF2-40B4-BE49-F238E27FC236}">
                <a16:creationId xmlns:a16="http://schemas.microsoft.com/office/drawing/2014/main" id="{E2564C1F-BDD7-4F05-9B73-626BB5E75B38}"/>
              </a:ext>
            </a:extLst>
          </p:cNvPr>
          <p:cNvSpPr/>
          <p:nvPr/>
        </p:nvSpPr>
        <p:spPr>
          <a:xfrm>
            <a:off x="11630585" y="6553372"/>
            <a:ext cx="527593" cy="376813"/>
          </a:xfrm>
          <a:prstGeom prst="horizontalScroll">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t>12</a:t>
            </a:r>
            <a:endParaRPr lang="ar-SA" b="1" dirty="0"/>
          </a:p>
        </p:txBody>
      </p:sp>
      <p:pic>
        <p:nvPicPr>
          <p:cNvPr id="11" name="Picture 10">
            <a:extLst>
              <a:ext uri="{FF2B5EF4-FFF2-40B4-BE49-F238E27FC236}">
                <a16:creationId xmlns:a16="http://schemas.microsoft.com/office/drawing/2014/main" id="{7E7B22A6-7875-4F13-BA5D-68079BABF83E}"/>
              </a:ext>
            </a:extLst>
          </p:cNvPr>
          <p:cNvPicPr>
            <a:picLocks noChangeAspect="1"/>
          </p:cNvPicPr>
          <p:nvPr/>
        </p:nvPicPr>
        <p:blipFill>
          <a:blip r:embed="rId2"/>
          <a:stretch>
            <a:fillRect/>
          </a:stretch>
        </p:blipFill>
        <p:spPr>
          <a:xfrm>
            <a:off x="-617267" y="291047"/>
            <a:ext cx="3920357" cy="3513697"/>
          </a:xfrm>
          <a:prstGeom prst="ellipse">
            <a:avLst/>
          </a:prstGeom>
          <a:ln>
            <a:noFill/>
          </a:ln>
          <a:effectLst>
            <a:softEdge rad="112500"/>
          </a:effectLst>
        </p:spPr>
      </p:pic>
      <p:sp>
        <p:nvSpPr>
          <p:cNvPr id="16" name="TextBox 15">
            <a:extLst>
              <a:ext uri="{FF2B5EF4-FFF2-40B4-BE49-F238E27FC236}">
                <a16:creationId xmlns:a16="http://schemas.microsoft.com/office/drawing/2014/main" id="{67873D80-2EC0-40AC-853A-60808282C1F4}"/>
              </a:ext>
            </a:extLst>
          </p:cNvPr>
          <p:cNvSpPr txBox="1"/>
          <p:nvPr/>
        </p:nvSpPr>
        <p:spPr>
          <a:xfrm>
            <a:off x="3082328" y="710244"/>
            <a:ext cx="8394969" cy="1107996"/>
          </a:xfrm>
          <a:prstGeom prst="rect">
            <a:avLst/>
          </a:prstGeom>
          <a:noFill/>
        </p:spPr>
        <p:txBody>
          <a:bodyPr wrap="square">
            <a:spAutoFit/>
          </a:bodyPr>
          <a:lstStyle/>
          <a:p>
            <a:pPr algn="just" rtl="1">
              <a:lnSpc>
                <a:spcPct val="150000"/>
              </a:lnSpc>
            </a:pPr>
            <a:r>
              <a:rPr lang="ar-SA" sz="4800" b="1" dirty="0">
                <a:effectLst/>
                <a:ea typeface="Times New Roman" panose="02020603050405020304" pitchFamily="18" charset="0"/>
                <a:cs typeface="KFGQPC_HAFS_Uthmanic_Script_H" panose="02000000000000000000" pitchFamily="2" charset="-78"/>
              </a:rPr>
              <a:t>هُوَ ٱلَّذِي خَلَقَ لَكُم مَّا فِي ٱلۡأَرۡضِ جَمِيعٗا ٢٩</a:t>
            </a:r>
            <a:endParaRPr lang="en-US" sz="4800" b="1" dirty="0"/>
          </a:p>
        </p:txBody>
      </p:sp>
      <p:sp>
        <p:nvSpPr>
          <p:cNvPr id="21" name="TextBox 20">
            <a:extLst>
              <a:ext uri="{FF2B5EF4-FFF2-40B4-BE49-F238E27FC236}">
                <a16:creationId xmlns:a16="http://schemas.microsoft.com/office/drawing/2014/main" id="{A940EBA8-02C3-47F6-AF5E-757ADFD752CE}"/>
              </a:ext>
            </a:extLst>
          </p:cNvPr>
          <p:cNvSpPr txBox="1"/>
          <p:nvPr/>
        </p:nvSpPr>
        <p:spPr>
          <a:xfrm>
            <a:off x="189187" y="-154993"/>
            <a:ext cx="5580990" cy="837217"/>
          </a:xfrm>
          <a:prstGeom prst="rect">
            <a:avLst/>
          </a:prstGeom>
          <a:noFill/>
        </p:spPr>
        <p:txBody>
          <a:bodyPr wrap="square">
            <a:spAutoFit/>
          </a:bodyPr>
          <a:lstStyle/>
          <a:p>
            <a:pPr>
              <a:lnSpc>
                <a:spcPct val="150000"/>
              </a:lnSpc>
            </a:pPr>
            <a:r>
              <a:rPr lang="en-US" sz="3600" b="1" dirty="0">
                <a:solidFill>
                  <a:srgbClr val="003C50"/>
                </a:solidFill>
                <a:latin typeface="Arial Black" panose="020B0A04020102020204" pitchFamily="34" charset="0"/>
              </a:rPr>
              <a:t>THE RULING OF AI</a:t>
            </a:r>
          </a:p>
        </p:txBody>
      </p:sp>
      <p:sp>
        <p:nvSpPr>
          <p:cNvPr id="13" name="Rectangle 12">
            <a:extLst>
              <a:ext uri="{FF2B5EF4-FFF2-40B4-BE49-F238E27FC236}">
                <a16:creationId xmlns:a16="http://schemas.microsoft.com/office/drawing/2014/main" id="{12D26A12-19E2-4DC8-80F0-D61B03F4B11E}"/>
              </a:ext>
            </a:extLst>
          </p:cNvPr>
          <p:cNvSpPr/>
          <p:nvPr/>
        </p:nvSpPr>
        <p:spPr>
          <a:xfrm>
            <a:off x="2995452" y="849271"/>
            <a:ext cx="525517" cy="20259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0048952-9616-4777-ACC9-4667A0001588}"/>
              </a:ext>
            </a:extLst>
          </p:cNvPr>
          <p:cNvSpPr/>
          <p:nvPr/>
        </p:nvSpPr>
        <p:spPr>
          <a:xfrm>
            <a:off x="9632735" y="5877562"/>
            <a:ext cx="1173535" cy="1921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1F42BA6-CE4C-40E2-88CC-F6063EAC0A63}"/>
              </a:ext>
            </a:extLst>
          </p:cNvPr>
          <p:cNvSpPr/>
          <p:nvPr/>
        </p:nvSpPr>
        <p:spPr>
          <a:xfrm>
            <a:off x="3673364" y="5872310"/>
            <a:ext cx="1051034" cy="1921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9DA817F-45F9-4EA3-BF64-D79BCF4001C4}"/>
              </a:ext>
            </a:extLst>
          </p:cNvPr>
          <p:cNvSpPr/>
          <p:nvPr/>
        </p:nvSpPr>
        <p:spPr>
          <a:xfrm>
            <a:off x="2154624" y="849271"/>
            <a:ext cx="525517" cy="23946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10" descr="نتيجة بحث الصور عن ‪moving QUESTION MARK‬‏">
            <a:extLst>
              <a:ext uri="{FF2B5EF4-FFF2-40B4-BE49-F238E27FC236}">
                <a16:creationId xmlns:a16="http://schemas.microsoft.com/office/drawing/2014/main" id="{430FDACB-FACF-4A23-8EC2-4AE0812187A8}"/>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8303" y="99929"/>
            <a:ext cx="743424" cy="72645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0BC4E53-8837-41B7-BC51-6E2DBFB5D530}"/>
              </a:ext>
            </a:extLst>
          </p:cNvPr>
          <p:cNvSpPr txBox="1"/>
          <p:nvPr/>
        </p:nvSpPr>
        <p:spPr>
          <a:xfrm>
            <a:off x="5696606" y="4424120"/>
            <a:ext cx="5896300" cy="830997"/>
          </a:xfrm>
          <a:prstGeom prst="rect">
            <a:avLst/>
          </a:prstGeom>
          <a:noFill/>
        </p:spPr>
        <p:txBody>
          <a:bodyPr wrap="square">
            <a:spAutoFit/>
          </a:bodyPr>
          <a:lstStyle/>
          <a:p>
            <a:pPr algn="just" rtl="1"/>
            <a:r>
              <a:rPr lang="ar-SA" sz="4800" b="1" dirty="0">
                <a:solidFill>
                  <a:srgbClr val="000000"/>
                </a:solidFill>
                <a:effectLst/>
                <a:ea typeface="Times New Roman" panose="02020603050405020304" pitchFamily="18" charset="0"/>
                <a:cs typeface="KFGQPC_HAFS_Uthmanic_Script_H" panose="02000000000000000000" pitchFamily="2" charset="-78"/>
              </a:rPr>
              <a:t>وَٱللَّهُ خَلَقَكُمۡ وَمَا تَعۡمَلُونَ ٩٦ </a:t>
            </a:r>
            <a:endParaRPr lang="en-US" sz="4800" b="1" dirty="0"/>
          </a:p>
        </p:txBody>
      </p:sp>
      <p:sp>
        <p:nvSpPr>
          <p:cNvPr id="3" name="Rectangle 2">
            <a:extLst>
              <a:ext uri="{FF2B5EF4-FFF2-40B4-BE49-F238E27FC236}">
                <a16:creationId xmlns:a16="http://schemas.microsoft.com/office/drawing/2014/main" id="{37D344D8-8CD9-47CC-99BE-2107DBAEE209}"/>
              </a:ext>
            </a:extLst>
          </p:cNvPr>
          <p:cNvSpPr/>
          <p:nvPr/>
        </p:nvSpPr>
        <p:spPr>
          <a:xfrm>
            <a:off x="735724" y="3334409"/>
            <a:ext cx="1051035" cy="3757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The Earth From Space – Tom Van Sant">
            <a:extLst>
              <a:ext uri="{FF2B5EF4-FFF2-40B4-BE49-F238E27FC236}">
                <a16:creationId xmlns:a16="http://schemas.microsoft.com/office/drawing/2014/main" id="{B88C6D14-E598-49B8-AD9E-6A7B606E85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2962" y="1973233"/>
            <a:ext cx="3570100" cy="222605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rtificial intelligence (AI ...">
            <a:extLst>
              <a:ext uri="{FF2B5EF4-FFF2-40B4-BE49-F238E27FC236}">
                <a16:creationId xmlns:a16="http://schemas.microsoft.com/office/drawing/2014/main" id="{303E2D45-A433-4260-BFC9-256D537E83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0093" y="5223330"/>
            <a:ext cx="2310694" cy="14612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C3FFB40-3738-4FA4-9D7E-677F99F6E296}"/>
              </a:ext>
            </a:extLst>
          </p:cNvPr>
          <p:cNvSpPr/>
          <p:nvPr/>
        </p:nvSpPr>
        <p:spPr>
          <a:xfrm>
            <a:off x="7609491" y="943862"/>
            <a:ext cx="45719" cy="102420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B6F46B4-51F1-403B-AA59-FDCC792C9D20}"/>
              </a:ext>
            </a:extLst>
          </p:cNvPr>
          <p:cNvSpPr/>
          <p:nvPr/>
        </p:nvSpPr>
        <p:spPr>
          <a:xfrm>
            <a:off x="4123471" y="1089542"/>
            <a:ext cx="45719" cy="102420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E3FBCA7-9296-4375-B97E-7D378E6EF876}"/>
              </a:ext>
            </a:extLst>
          </p:cNvPr>
          <p:cNvSpPr/>
          <p:nvPr/>
        </p:nvSpPr>
        <p:spPr>
          <a:xfrm flipH="1">
            <a:off x="8785068" y="4519448"/>
            <a:ext cx="45719" cy="75411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0D618F9-F1E6-480C-BCD3-0846AF13CB94}"/>
              </a:ext>
            </a:extLst>
          </p:cNvPr>
          <p:cNvSpPr/>
          <p:nvPr/>
        </p:nvSpPr>
        <p:spPr>
          <a:xfrm flipH="1">
            <a:off x="6520093" y="4503683"/>
            <a:ext cx="45719" cy="75411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2226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74C92CD-5A4E-4880-8A37-C4EE735DC15F}"/>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p>
        </p:txBody>
      </p:sp>
      <p:sp>
        <p:nvSpPr>
          <p:cNvPr id="26" name="Horizontal Scroll 2">
            <a:extLst>
              <a:ext uri="{FF2B5EF4-FFF2-40B4-BE49-F238E27FC236}">
                <a16:creationId xmlns:a16="http://schemas.microsoft.com/office/drawing/2014/main" id="{E2564C1F-BDD7-4F05-9B73-626BB5E75B38}"/>
              </a:ext>
            </a:extLst>
          </p:cNvPr>
          <p:cNvSpPr/>
          <p:nvPr/>
        </p:nvSpPr>
        <p:spPr>
          <a:xfrm>
            <a:off x="11630585" y="6553372"/>
            <a:ext cx="527593" cy="376813"/>
          </a:xfrm>
          <a:prstGeom prst="horizontalScroll">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t>13</a:t>
            </a:r>
            <a:endParaRPr lang="ar-SA" b="1" dirty="0"/>
          </a:p>
        </p:txBody>
      </p:sp>
      <p:sp>
        <p:nvSpPr>
          <p:cNvPr id="10" name="TextBox 9">
            <a:extLst>
              <a:ext uri="{FF2B5EF4-FFF2-40B4-BE49-F238E27FC236}">
                <a16:creationId xmlns:a16="http://schemas.microsoft.com/office/drawing/2014/main" id="{7607A41D-4007-4450-91B1-9DF98BAE745E}"/>
              </a:ext>
            </a:extLst>
          </p:cNvPr>
          <p:cNvSpPr txBox="1"/>
          <p:nvPr/>
        </p:nvSpPr>
        <p:spPr>
          <a:xfrm>
            <a:off x="6358759" y="1955719"/>
            <a:ext cx="5228895" cy="982513"/>
          </a:xfrm>
          <a:prstGeom prst="rect">
            <a:avLst/>
          </a:prstGeom>
          <a:noFill/>
        </p:spPr>
        <p:txBody>
          <a:bodyPr wrap="square">
            <a:spAutoFit/>
          </a:bodyPr>
          <a:lstStyle/>
          <a:p>
            <a:pPr algn="just" rtl="1">
              <a:lnSpc>
                <a:spcPct val="150000"/>
              </a:lnSpc>
            </a:pPr>
            <a:r>
              <a:rPr lang="ar-SA" sz="4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أنتم أعلم بأمور دنياكم</a:t>
            </a:r>
            <a:endParaRPr lang="en-US" sz="4400" b="1" dirty="0">
              <a:latin typeface="Arial" panose="020B0604020202020204" pitchFamily="34" charset="0"/>
              <a:cs typeface="Arial" panose="020B0604020202020204" pitchFamily="34" charset="0"/>
            </a:endParaRPr>
          </a:p>
        </p:txBody>
      </p:sp>
      <p:pic>
        <p:nvPicPr>
          <p:cNvPr id="1028" name="Picture 4">
            <a:extLst>
              <a:ext uri="{FF2B5EF4-FFF2-40B4-BE49-F238E27FC236}">
                <a16:creationId xmlns:a16="http://schemas.microsoft.com/office/drawing/2014/main" id="{79F97F19-1C7E-4202-ACCD-8423AA11BF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8" y="793528"/>
            <a:ext cx="4147854" cy="371541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The History of Scales">
            <a:extLst>
              <a:ext uri="{FF2B5EF4-FFF2-40B4-BE49-F238E27FC236}">
                <a16:creationId xmlns:a16="http://schemas.microsoft.com/office/drawing/2014/main" id="{8C92331C-B992-45A3-A1AB-7D39190CD8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13" y="4803231"/>
            <a:ext cx="2171700" cy="1622691"/>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25A8797B-B005-471E-AA2B-0CC71DD0C09F}"/>
              </a:ext>
            </a:extLst>
          </p:cNvPr>
          <p:cNvSpPr/>
          <p:nvPr/>
        </p:nvSpPr>
        <p:spPr>
          <a:xfrm>
            <a:off x="-59405" y="4514188"/>
            <a:ext cx="12193600" cy="8032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F445D22-111A-4C19-B6E4-03B43852410C}"/>
              </a:ext>
            </a:extLst>
          </p:cNvPr>
          <p:cNvSpPr txBox="1"/>
          <p:nvPr/>
        </p:nvSpPr>
        <p:spPr>
          <a:xfrm>
            <a:off x="2329966" y="5535463"/>
            <a:ext cx="9564415" cy="982513"/>
          </a:xfrm>
          <a:prstGeom prst="rect">
            <a:avLst/>
          </a:prstGeom>
          <a:noFill/>
        </p:spPr>
        <p:txBody>
          <a:bodyPr wrap="square">
            <a:spAutoFit/>
          </a:bodyPr>
          <a:lstStyle/>
          <a:p>
            <a:pPr algn="just" rtl="1">
              <a:lnSpc>
                <a:spcPct val="150000"/>
              </a:lnSpc>
            </a:pPr>
            <a:r>
              <a:rPr lang="ar-SA" sz="4400" b="1" dirty="0">
                <a:solidFill>
                  <a:srgbClr val="339933"/>
                </a:solidFill>
                <a:effectLst/>
                <a:latin typeface="Arial" panose="020B0604020202020204" pitchFamily="34" charset="0"/>
                <a:ea typeface="Times New Roman" panose="02020603050405020304" pitchFamily="18" charset="0"/>
                <a:cs typeface="Arial" panose="020B0604020202020204" pitchFamily="34" charset="0"/>
              </a:rPr>
              <a:t>الأصل في الأشياء إباحة </a:t>
            </a:r>
            <a:r>
              <a:rPr lang="ar-SA" sz="4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حتى يأتي دليل على حرمتها</a:t>
            </a:r>
            <a:endParaRPr lang="en-US" sz="4400" b="1" dirty="0">
              <a:solidFill>
                <a:srgbClr val="FF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A940EBA8-02C3-47F6-AF5E-757ADFD752CE}"/>
              </a:ext>
            </a:extLst>
          </p:cNvPr>
          <p:cNvSpPr txBox="1"/>
          <p:nvPr/>
        </p:nvSpPr>
        <p:spPr>
          <a:xfrm>
            <a:off x="189187" y="-154993"/>
            <a:ext cx="5580990" cy="837217"/>
          </a:xfrm>
          <a:prstGeom prst="rect">
            <a:avLst/>
          </a:prstGeom>
          <a:noFill/>
        </p:spPr>
        <p:txBody>
          <a:bodyPr wrap="square">
            <a:spAutoFit/>
          </a:bodyPr>
          <a:lstStyle/>
          <a:p>
            <a:pPr>
              <a:lnSpc>
                <a:spcPct val="150000"/>
              </a:lnSpc>
            </a:pPr>
            <a:r>
              <a:rPr lang="en-US" sz="3600" b="1" dirty="0">
                <a:solidFill>
                  <a:srgbClr val="003C50"/>
                </a:solidFill>
                <a:latin typeface="Arial Black" panose="020B0A04020102020204" pitchFamily="34" charset="0"/>
              </a:rPr>
              <a:t>THE RULING OF AI</a:t>
            </a:r>
          </a:p>
        </p:txBody>
      </p:sp>
      <p:pic>
        <p:nvPicPr>
          <p:cNvPr id="1032" name="Picture 8" descr="Green Tick Check Mark Cross Mark Stock ...">
            <a:extLst>
              <a:ext uri="{FF2B5EF4-FFF2-40B4-BE49-F238E27FC236}">
                <a16:creationId xmlns:a16="http://schemas.microsoft.com/office/drawing/2014/main" id="{CC7629A2-79DD-40A8-89A3-426BA5C267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9191" y="4742175"/>
            <a:ext cx="2287641" cy="94408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Green Tick Check Mark Cross Mark Stock ...">
            <a:extLst>
              <a:ext uri="{FF2B5EF4-FFF2-40B4-BE49-F238E27FC236}">
                <a16:creationId xmlns:a16="http://schemas.microsoft.com/office/drawing/2014/main" id="{E28491B8-90D5-4E26-B3B2-BCEA33A237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2328" y="4807423"/>
            <a:ext cx="2287641" cy="94408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DBABB845-C682-4047-8B3E-8AFD8A2E0462}"/>
              </a:ext>
            </a:extLst>
          </p:cNvPr>
          <p:cNvSpPr/>
          <p:nvPr/>
        </p:nvSpPr>
        <p:spPr>
          <a:xfrm>
            <a:off x="3148841" y="4764845"/>
            <a:ext cx="1051034" cy="8523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1F42BA6-CE4C-40E2-88CC-F6063EAC0A63}"/>
              </a:ext>
            </a:extLst>
          </p:cNvPr>
          <p:cNvSpPr/>
          <p:nvPr/>
        </p:nvSpPr>
        <p:spPr>
          <a:xfrm>
            <a:off x="3778469" y="5588530"/>
            <a:ext cx="1051034" cy="1921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8EA0887-0D1D-4797-A1D5-1806DF28C9FB}"/>
              </a:ext>
            </a:extLst>
          </p:cNvPr>
          <p:cNvSpPr/>
          <p:nvPr/>
        </p:nvSpPr>
        <p:spPr>
          <a:xfrm>
            <a:off x="9963808" y="4792721"/>
            <a:ext cx="1093076" cy="7935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10" descr="نتيجة بحث الصور عن ‪moving QUESTION MARK‬‏">
            <a:extLst>
              <a:ext uri="{FF2B5EF4-FFF2-40B4-BE49-F238E27FC236}">
                <a16:creationId xmlns:a16="http://schemas.microsoft.com/office/drawing/2014/main" id="{430FDACB-FACF-4A23-8EC2-4AE0812187A8}"/>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8303" y="99929"/>
            <a:ext cx="743424" cy="72645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4BA59CE-97B6-47E3-9326-92E102DF7B6A}"/>
              </a:ext>
            </a:extLst>
          </p:cNvPr>
          <p:cNvSpPr/>
          <p:nvPr/>
        </p:nvSpPr>
        <p:spPr>
          <a:xfrm>
            <a:off x="9543394" y="5654565"/>
            <a:ext cx="886099" cy="818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8866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74C92CD-5A4E-4880-8A37-C4EE735DC15F}"/>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p>
        </p:txBody>
      </p:sp>
      <p:sp>
        <p:nvSpPr>
          <p:cNvPr id="13" name="Rectangle 12">
            <a:extLst>
              <a:ext uri="{FF2B5EF4-FFF2-40B4-BE49-F238E27FC236}">
                <a16:creationId xmlns:a16="http://schemas.microsoft.com/office/drawing/2014/main" id="{12D26A12-19E2-4DC8-80F0-D61B03F4B11E}"/>
              </a:ext>
            </a:extLst>
          </p:cNvPr>
          <p:cNvSpPr/>
          <p:nvPr/>
        </p:nvSpPr>
        <p:spPr>
          <a:xfrm>
            <a:off x="2995452" y="849271"/>
            <a:ext cx="525517" cy="20259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0048952-9616-4777-ACC9-4667A0001588}"/>
              </a:ext>
            </a:extLst>
          </p:cNvPr>
          <p:cNvSpPr/>
          <p:nvPr/>
        </p:nvSpPr>
        <p:spPr>
          <a:xfrm>
            <a:off x="9632735" y="5877562"/>
            <a:ext cx="1173535" cy="1921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1F42BA6-CE4C-40E2-88CC-F6063EAC0A63}"/>
              </a:ext>
            </a:extLst>
          </p:cNvPr>
          <p:cNvSpPr/>
          <p:nvPr/>
        </p:nvSpPr>
        <p:spPr>
          <a:xfrm>
            <a:off x="3673364" y="5872310"/>
            <a:ext cx="1051034" cy="1921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9DA817F-45F9-4EA3-BF64-D79BCF4001C4}"/>
              </a:ext>
            </a:extLst>
          </p:cNvPr>
          <p:cNvSpPr/>
          <p:nvPr/>
        </p:nvSpPr>
        <p:spPr>
          <a:xfrm>
            <a:off x="2186154" y="849271"/>
            <a:ext cx="525517" cy="20688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A1A6D09D-B830-4B45-827B-B282648479AF}"/>
              </a:ext>
            </a:extLst>
          </p:cNvPr>
          <p:cNvSpPr>
            <a:spLocks noGrp="1"/>
          </p:cNvSpPr>
          <p:nvPr>
            <p:ph type="title"/>
          </p:nvPr>
        </p:nvSpPr>
        <p:spPr>
          <a:xfrm>
            <a:off x="2592925" y="624110"/>
            <a:ext cx="8911687" cy="1280890"/>
          </a:xfrm>
        </p:spPr>
        <p:txBody>
          <a:bodyPr/>
          <a:lstStyle/>
          <a:p>
            <a:endParaRPr lang="en-US"/>
          </a:p>
        </p:txBody>
      </p:sp>
      <p:sp>
        <p:nvSpPr>
          <p:cNvPr id="9" name="Content Placeholder 2">
            <a:extLst>
              <a:ext uri="{FF2B5EF4-FFF2-40B4-BE49-F238E27FC236}">
                <a16:creationId xmlns:a16="http://schemas.microsoft.com/office/drawing/2014/main" id="{6FC753E9-5AE7-40C7-8775-E43D33B5C778}"/>
              </a:ext>
            </a:extLst>
          </p:cNvPr>
          <p:cNvSpPr>
            <a:spLocks noGrp="1"/>
          </p:cNvSpPr>
          <p:nvPr>
            <p:ph idx="1"/>
          </p:nvPr>
        </p:nvSpPr>
        <p:spPr>
          <a:xfrm>
            <a:off x="2589212" y="2133600"/>
            <a:ext cx="8915400" cy="3777622"/>
          </a:xfrm>
        </p:spPr>
        <p:txBody>
          <a:bodyPr/>
          <a:lstStyle/>
          <a:p>
            <a:endParaRPr lang="en-US"/>
          </a:p>
        </p:txBody>
      </p:sp>
      <p:sp>
        <p:nvSpPr>
          <p:cNvPr id="10" name="Rectangle 9">
            <a:extLst>
              <a:ext uri="{FF2B5EF4-FFF2-40B4-BE49-F238E27FC236}">
                <a16:creationId xmlns:a16="http://schemas.microsoft.com/office/drawing/2014/main" id="{796868AC-1EC4-44AB-B4EF-8241A50C8F97}"/>
              </a:ext>
            </a:extLst>
          </p:cNvPr>
          <p:cNvSpPr/>
          <p:nvPr/>
        </p:nvSpPr>
        <p:spPr>
          <a:xfrm>
            <a:off x="0" y="12526"/>
            <a:ext cx="12192000" cy="6858001"/>
          </a:xfrm>
          <a:prstGeom prst="rect">
            <a:avLst/>
          </a:prstGeom>
          <a:blipFill>
            <a:blip r:embed="rId2"/>
            <a:tile tx="0" ty="0" sx="100000" sy="100000" flip="none" algn="tl"/>
          </a:blip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Rectangle 10">
            <a:extLst>
              <a:ext uri="{FF2B5EF4-FFF2-40B4-BE49-F238E27FC236}">
                <a16:creationId xmlns:a16="http://schemas.microsoft.com/office/drawing/2014/main" id="{0666953F-BF05-4C64-816D-D879A9C2FDB7}"/>
              </a:ext>
            </a:extLst>
          </p:cNvPr>
          <p:cNvSpPr/>
          <p:nvPr/>
        </p:nvSpPr>
        <p:spPr>
          <a:xfrm>
            <a:off x="0" y="12526"/>
            <a:ext cx="12192000" cy="6858001"/>
          </a:xfrm>
          <a:prstGeom prst="rect">
            <a:avLst/>
          </a:prstGeom>
          <a:solidFill>
            <a:schemeClr val="bg1"/>
          </a:solidFill>
          <a:ln>
            <a:solidFill>
              <a:schemeClr val="bg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defTabSz="1066800">
              <a:lnSpc>
                <a:spcPct val="90000"/>
              </a:lnSpc>
              <a:spcBef>
                <a:spcPct val="0"/>
              </a:spcBef>
              <a:spcAft>
                <a:spcPct val="35000"/>
              </a:spcAft>
            </a:pPr>
            <a:endParaRPr lang="ar-SA" b="1" dirty="0">
              <a:solidFill>
                <a:schemeClr val="tx1"/>
              </a:solidFill>
              <a:latin typeface="Rockwell Extra Bold" panose="02060903040505020403" pitchFamily="18" charset="0"/>
              <a:cs typeface="Sakkal Majalla" panose="02000000000000000000" pitchFamily="2" charset="-78"/>
            </a:endParaRPr>
          </a:p>
        </p:txBody>
      </p:sp>
      <p:sp>
        <p:nvSpPr>
          <p:cNvPr id="12" name="Arrow: Curved Down 11">
            <a:extLst>
              <a:ext uri="{FF2B5EF4-FFF2-40B4-BE49-F238E27FC236}">
                <a16:creationId xmlns:a16="http://schemas.microsoft.com/office/drawing/2014/main" id="{88A8A671-2D28-461A-8114-8F14769F90AD}"/>
              </a:ext>
            </a:extLst>
          </p:cNvPr>
          <p:cNvSpPr/>
          <p:nvPr/>
        </p:nvSpPr>
        <p:spPr>
          <a:xfrm>
            <a:off x="30705" y="720930"/>
            <a:ext cx="12344401" cy="277549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row: Curved Down 13">
            <a:extLst>
              <a:ext uri="{FF2B5EF4-FFF2-40B4-BE49-F238E27FC236}">
                <a16:creationId xmlns:a16="http://schemas.microsoft.com/office/drawing/2014/main" id="{2367C2BF-1DFD-43EF-AFCC-6E49F06B6935}"/>
              </a:ext>
            </a:extLst>
          </p:cNvPr>
          <p:cNvSpPr/>
          <p:nvPr/>
        </p:nvSpPr>
        <p:spPr>
          <a:xfrm flipH="1" flipV="1">
            <a:off x="-183106" y="3493802"/>
            <a:ext cx="12161746" cy="32344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a:extLst>
              <a:ext uri="{FF2B5EF4-FFF2-40B4-BE49-F238E27FC236}">
                <a16:creationId xmlns:a16="http://schemas.microsoft.com/office/drawing/2014/main" id="{C49563AE-47F0-44E6-BCA6-BEA90E8C5BC1}"/>
              </a:ext>
            </a:extLst>
          </p:cNvPr>
          <p:cNvSpPr/>
          <p:nvPr/>
        </p:nvSpPr>
        <p:spPr>
          <a:xfrm>
            <a:off x="10385" y="780651"/>
            <a:ext cx="527857" cy="522807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11C380B-C166-4B8E-B0A6-677DBCDFC1A0}"/>
              </a:ext>
            </a:extLst>
          </p:cNvPr>
          <p:cNvSpPr/>
          <p:nvPr/>
        </p:nvSpPr>
        <p:spPr>
          <a:xfrm>
            <a:off x="562232" y="2171606"/>
            <a:ext cx="9927092" cy="9645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MISINFORMTION: </a:t>
            </a:r>
            <a:r>
              <a:rPr lang="en-US" sz="28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False information that is shared by mistake.</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en-US" sz="2800" dirty="0">
              <a:solidFill>
                <a:schemeClr val="bg1"/>
              </a:solidFill>
            </a:endParaRPr>
          </a:p>
        </p:txBody>
      </p:sp>
      <p:sp>
        <p:nvSpPr>
          <p:cNvPr id="2" name="Rectangle 1">
            <a:extLst>
              <a:ext uri="{FF2B5EF4-FFF2-40B4-BE49-F238E27FC236}">
                <a16:creationId xmlns:a16="http://schemas.microsoft.com/office/drawing/2014/main" id="{ED886191-6B55-444B-8B8E-8A6391963EB2}"/>
              </a:ext>
            </a:extLst>
          </p:cNvPr>
          <p:cNvSpPr/>
          <p:nvPr/>
        </p:nvSpPr>
        <p:spPr>
          <a:xfrm>
            <a:off x="30705" y="12525"/>
            <a:ext cx="8093792" cy="59905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latin typeface="Tahoma" panose="020B0604030504040204" pitchFamily="34" charset="0"/>
                <a:ea typeface="Tahoma" panose="020B0604030504040204" pitchFamily="34" charset="0"/>
                <a:cs typeface="Tahoma" panose="020B0604030504040204" pitchFamily="34" charset="0"/>
              </a:rPr>
              <a:t>POTENTIAL </a:t>
            </a:r>
            <a:r>
              <a:rPr lang="en-GB" sz="3200" b="1" dirty="0">
                <a:solidFill>
                  <a:srgbClr val="339933"/>
                </a:solidFill>
                <a:latin typeface="Tahoma" panose="020B0604030504040204" pitchFamily="34" charset="0"/>
                <a:ea typeface="Tahoma" panose="020B0604030504040204" pitchFamily="34" charset="0"/>
                <a:cs typeface="Tahoma" panose="020B0604030504040204" pitchFamily="34" charset="0"/>
              </a:rPr>
              <a:t>IMP</a:t>
            </a:r>
            <a:r>
              <a:rPr lang="en-GB" sz="3200" b="1" dirty="0">
                <a:solidFill>
                  <a:srgbClr val="FF0000"/>
                </a:solidFill>
                <a:latin typeface="Tahoma" panose="020B0604030504040204" pitchFamily="34" charset="0"/>
                <a:ea typeface="Tahoma" panose="020B0604030504040204" pitchFamily="34" charset="0"/>
                <a:cs typeface="Tahoma" panose="020B0604030504040204" pitchFamily="34" charset="0"/>
              </a:rPr>
              <a:t>ACTS</a:t>
            </a:r>
            <a:r>
              <a:rPr lang="en-GB" sz="3200" b="1" dirty="0">
                <a:solidFill>
                  <a:schemeClr val="bg1"/>
                </a:solidFill>
                <a:latin typeface="Tahoma" panose="020B0604030504040204" pitchFamily="34" charset="0"/>
                <a:ea typeface="Tahoma" panose="020B0604030504040204" pitchFamily="34" charset="0"/>
                <a:cs typeface="Tahoma" panose="020B0604030504040204" pitchFamily="34" charset="0"/>
              </a:rPr>
              <a:t> OF AI ON ISLAM</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a:extLst>
              <a:ext uri="{FF2B5EF4-FFF2-40B4-BE49-F238E27FC236}">
                <a16:creationId xmlns:a16="http://schemas.microsoft.com/office/drawing/2014/main" id="{A5DC41C3-D01E-44D3-9059-CC1574D8DBCC}"/>
              </a:ext>
            </a:extLst>
          </p:cNvPr>
          <p:cNvSpPr/>
          <p:nvPr/>
        </p:nvSpPr>
        <p:spPr>
          <a:xfrm>
            <a:off x="2848303" y="1345084"/>
            <a:ext cx="5990897" cy="4945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latin typeface="Tahoma" panose="020B0604030504040204" pitchFamily="34" charset="0"/>
                <a:ea typeface="Tahoma" panose="020B0604030504040204" pitchFamily="34" charset="0"/>
                <a:cs typeface="Tahoma" panose="020B0604030504040204" pitchFamily="34" charset="0"/>
              </a:rPr>
              <a:t>INFORMATION DISORDER</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8" name="Rectangle 37">
            <a:extLst>
              <a:ext uri="{FF2B5EF4-FFF2-40B4-BE49-F238E27FC236}">
                <a16:creationId xmlns:a16="http://schemas.microsoft.com/office/drawing/2014/main" id="{E9161C53-6745-4C30-B730-9F736DDD15E1}"/>
              </a:ext>
            </a:extLst>
          </p:cNvPr>
          <p:cNvSpPr/>
          <p:nvPr/>
        </p:nvSpPr>
        <p:spPr>
          <a:xfrm>
            <a:off x="514936" y="3354017"/>
            <a:ext cx="9927092" cy="9645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Key feature: </a:t>
            </a:r>
            <a:r>
              <a:rPr lang="en-US" sz="28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The person sharing it believes it is true.</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en-US" sz="2800" dirty="0">
              <a:solidFill>
                <a:schemeClr val="bg1"/>
              </a:solidFill>
            </a:endParaRPr>
          </a:p>
        </p:txBody>
      </p:sp>
      <p:sp>
        <p:nvSpPr>
          <p:cNvPr id="39" name="Rectangle 38">
            <a:extLst>
              <a:ext uri="{FF2B5EF4-FFF2-40B4-BE49-F238E27FC236}">
                <a16:creationId xmlns:a16="http://schemas.microsoft.com/office/drawing/2014/main" id="{536B25FB-D6BD-4DCF-AF5C-E1288E31B253}"/>
              </a:ext>
            </a:extLst>
          </p:cNvPr>
          <p:cNvSpPr/>
          <p:nvPr/>
        </p:nvSpPr>
        <p:spPr>
          <a:xfrm>
            <a:off x="541214" y="4557443"/>
            <a:ext cx="9948110" cy="14512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Example: </a:t>
            </a:r>
            <a:r>
              <a:rPr lang="en-US" sz="2800" dirty="0">
                <a:latin typeface="Tahoma" panose="020B0604030504040204" pitchFamily="34" charset="0"/>
                <a:ea typeface="Tahoma" panose="020B0604030504040204" pitchFamily="34" charset="0"/>
                <a:cs typeface="Tahoma" panose="020B0604030504040204" pitchFamily="34" charset="0"/>
              </a:rPr>
              <a:t>Forwarding an unverified statement attributed to the Prophet </a:t>
            </a:r>
            <a:r>
              <a:rPr lang="ar-SA" sz="3600" dirty="0">
                <a:effectLst/>
                <a:latin typeface="Calibri" panose="020F0502020204030204" pitchFamily="34" charset="0"/>
                <a:ea typeface="Calibri" panose="020F0502020204030204" pitchFamily="34" charset="0"/>
                <a:cs typeface="Arial" panose="020B0604020202020204" pitchFamily="34" charset="0"/>
              </a:rPr>
              <a:t>ﷺ</a:t>
            </a:r>
            <a:r>
              <a:rPr lang="en-US" sz="2800" dirty="0">
                <a:latin typeface="Tahoma" panose="020B0604030504040204" pitchFamily="34" charset="0"/>
                <a:ea typeface="Tahoma" panose="020B0604030504040204" pitchFamily="34" charset="0"/>
                <a:cs typeface="Tahoma" panose="020B0604030504040204" pitchFamily="34" charset="0"/>
              </a:rPr>
              <a:t> on WhatsApp because you think it might be of help to Muslims.</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en-US"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tangle 20">
            <a:extLst>
              <a:ext uri="{FF2B5EF4-FFF2-40B4-BE49-F238E27FC236}">
                <a16:creationId xmlns:a16="http://schemas.microsoft.com/office/drawing/2014/main" id="{DCE9D7D9-3DF0-498B-836C-93C0AAB7936B}"/>
              </a:ext>
            </a:extLst>
          </p:cNvPr>
          <p:cNvSpPr/>
          <p:nvPr/>
        </p:nvSpPr>
        <p:spPr>
          <a:xfrm>
            <a:off x="73575" y="2291255"/>
            <a:ext cx="367791" cy="380438"/>
          </a:xfrm>
          <a:prstGeom prst="rect">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FF00"/>
                </a:solidFill>
                <a:latin typeface="Tahoma" panose="020B0604030504040204" pitchFamily="34" charset="0"/>
                <a:ea typeface="Tahoma" panose="020B0604030504040204" pitchFamily="34" charset="0"/>
                <a:cs typeface="Tahoma" panose="020B0604030504040204" pitchFamily="34" charset="0"/>
              </a:rPr>
              <a:t>1</a:t>
            </a:r>
            <a:endParaRPr lang="en-US"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24" name="Oval 23">
            <a:extLst>
              <a:ext uri="{FF2B5EF4-FFF2-40B4-BE49-F238E27FC236}">
                <a16:creationId xmlns:a16="http://schemas.microsoft.com/office/drawing/2014/main" id="{46CFA1B2-AF4A-4C3D-A774-C94283FFD9BF}"/>
              </a:ext>
            </a:extLst>
          </p:cNvPr>
          <p:cNvSpPr/>
          <p:nvPr/>
        </p:nvSpPr>
        <p:spPr>
          <a:xfrm>
            <a:off x="147146" y="3710153"/>
            <a:ext cx="252934" cy="248171"/>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221073A-F00E-43BB-B869-CE8E4AE20701}"/>
              </a:ext>
            </a:extLst>
          </p:cNvPr>
          <p:cNvSpPr/>
          <p:nvPr/>
        </p:nvSpPr>
        <p:spPr>
          <a:xfrm>
            <a:off x="115616" y="4766442"/>
            <a:ext cx="252934" cy="248171"/>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orizontal Scroll 2">
            <a:extLst>
              <a:ext uri="{FF2B5EF4-FFF2-40B4-BE49-F238E27FC236}">
                <a16:creationId xmlns:a16="http://schemas.microsoft.com/office/drawing/2014/main" id="{BD32B533-7DDA-43E9-B76A-814A392D8227}"/>
              </a:ext>
            </a:extLst>
          </p:cNvPr>
          <p:cNvSpPr/>
          <p:nvPr/>
        </p:nvSpPr>
        <p:spPr>
          <a:xfrm>
            <a:off x="11630585" y="6553372"/>
            <a:ext cx="527593" cy="376813"/>
          </a:xfrm>
          <a:prstGeom prst="horizontalScroll">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t>14</a:t>
            </a:r>
            <a:endParaRPr lang="ar-SA" b="1" dirty="0"/>
          </a:p>
        </p:txBody>
      </p:sp>
    </p:spTree>
    <p:extLst>
      <p:ext uri="{BB962C8B-B14F-4D97-AF65-F5344CB8AC3E}">
        <p14:creationId xmlns:p14="http://schemas.microsoft.com/office/powerpoint/2010/main" val="1441676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74C92CD-5A4E-4880-8A37-C4EE735DC15F}"/>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p>
        </p:txBody>
      </p:sp>
      <p:sp>
        <p:nvSpPr>
          <p:cNvPr id="13" name="Rectangle 12">
            <a:extLst>
              <a:ext uri="{FF2B5EF4-FFF2-40B4-BE49-F238E27FC236}">
                <a16:creationId xmlns:a16="http://schemas.microsoft.com/office/drawing/2014/main" id="{12D26A12-19E2-4DC8-80F0-D61B03F4B11E}"/>
              </a:ext>
            </a:extLst>
          </p:cNvPr>
          <p:cNvSpPr/>
          <p:nvPr/>
        </p:nvSpPr>
        <p:spPr>
          <a:xfrm>
            <a:off x="2995452" y="849271"/>
            <a:ext cx="525517" cy="20259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0048952-9616-4777-ACC9-4667A0001588}"/>
              </a:ext>
            </a:extLst>
          </p:cNvPr>
          <p:cNvSpPr/>
          <p:nvPr/>
        </p:nvSpPr>
        <p:spPr>
          <a:xfrm>
            <a:off x="9632735" y="5877562"/>
            <a:ext cx="1173535" cy="1921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1F42BA6-CE4C-40E2-88CC-F6063EAC0A63}"/>
              </a:ext>
            </a:extLst>
          </p:cNvPr>
          <p:cNvSpPr/>
          <p:nvPr/>
        </p:nvSpPr>
        <p:spPr>
          <a:xfrm>
            <a:off x="3673364" y="5872310"/>
            <a:ext cx="1051034" cy="1921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9DA817F-45F9-4EA3-BF64-D79BCF4001C4}"/>
              </a:ext>
            </a:extLst>
          </p:cNvPr>
          <p:cNvSpPr/>
          <p:nvPr/>
        </p:nvSpPr>
        <p:spPr>
          <a:xfrm>
            <a:off x="2186154" y="849271"/>
            <a:ext cx="525517" cy="20688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A1A6D09D-B830-4B45-827B-B282648479AF}"/>
              </a:ext>
            </a:extLst>
          </p:cNvPr>
          <p:cNvSpPr>
            <a:spLocks noGrp="1"/>
          </p:cNvSpPr>
          <p:nvPr>
            <p:ph type="title"/>
          </p:nvPr>
        </p:nvSpPr>
        <p:spPr>
          <a:xfrm>
            <a:off x="2592925" y="624110"/>
            <a:ext cx="8911687" cy="1280890"/>
          </a:xfrm>
        </p:spPr>
        <p:txBody>
          <a:bodyPr/>
          <a:lstStyle/>
          <a:p>
            <a:endParaRPr lang="en-US"/>
          </a:p>
        </p:txBody>
      </p:sp>
      <p:sp>
        <p:nvSpPr>
          <p:cNvPr id="9" name="Content Placeholder 2">
            <a:extLst>
              <a:ext uri="{FF2B5EF4-FFF2-40B4-BE49-F238E27FC236}">
                <a16:creationId xmlns:a16="http://schemas.microsoft.com/office/drawing/2014/main" id="{6FC753E9-5AE7-40C7-8775-E43D33B5C778}"/>
              </a:ext>
            </a:extLst>
          </p:cNvPr>
          <p:cNvSpPr>
            <a:spLocks noGrp="1"/>
          </p:cNvSpPr>
          <p:nvPr>
            <p:ph idx="1"/>
          </p:nvPr>
        </p:nvSpPr>
        <p:spPr>
          <a:xfrm>
            <a:off x="2589212" y="2133600"/>
            <a:ext cx="8915400" cy="3777622"/>
          </a:xfrm>
        </p:spPr>
        <p:txBody>
          <a:bodyPr/>
          <a:lstStyle/>
          <a:p>
            <a:endParaRPr lang="en-US"/>
          </a:p>
        </p:txBody>
      </p:sp>
      <p:sp>
        <p:nvSpPr>
          <p:cNvPr id="10" name="Rectangle 9">
            <a:extLst>
              <a:ext uri="{FF2B5EF4-FFF2-40B4-BE49-F238E27FC236}">
                <a16:creationId xmlns:a16="http://schemas.microsoft.com/office/drawing/2014/main" id="{796868AC-1EC4-44AB-B4EF-8241A50C8F97}"/>
              </a:ext>
            </a:extLst>
          </p:cNvPr>
          <p:cNvSpPr/>
          <p:nvPr/>
        </p:nvSpPr>
        <p:spPr>
          <a:xfrm>
            <a:off x="0" y="12526"/>
            <a:ext cx="12192000" cy="6858001"/>
          </a:xfrm>
          <a:prstGeom prst="rect">
            <a:avLst/>
          </a:prstGeom>
          <a:blipFill>
            <a:blip r:embed="rId2"/>
            <a:tile tx="0" ty="0" sx="100000" sy="100000" flip="none" algn="tl"/>
          </a:blip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Rectangle 10">
            <a:extLst>
              <a:ext uri="{FF2B5EF4-FFF2-40B4-BE49-F238E27FC236}">
                <a16:creationId xmlns:a16="http://schemas.microsoft.com/office/drawing/2014/main" id="{0666953F-BF05-4C64-816D-D879A9C2FDB7}"/>
              </a:ext>
            </a:extLst>
          </p:cNvPr>
          <p:cNvSpPr/>
          <p:nvPr/>
        </p:nvSpPr>
        <p:spPr>
          <a:xfrm>
            <a:off x="0" y="12526"/>
            <a:ext cx="12192000" cy="6858001"/>
          </a:xfrm>
          <a:prstGeom prst="rect">
            <a:avLst/>
          </a:prstGeom>
          <a:solidFill>
            <a:schemeClr val="bg1"/>
          </a:solidFill>
          <a:ln>
            <a:solidFill>
              <a:schemeClr val="bg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defTabSz="1066800">
              <a:lnSpc>
                <a:spcPct val="90000"/>
              </a:lnSpc>
              <a:spcBef>
                <a:spcPct val="0"/>
              </a:spcBef>
              <a:spcAft>
                <a:spcPct val="35000"/>
              </a:spcAft>
            </a:pPr>
            <a:endParaRPr lang="ar-SA" b="1" dirty="0">
              <a:solidFill>
                <a:schemeClr val="tx1"/>
              </a:solidFill>
              <a:latin typeface="Rockwell Extra Bold" panose="02060903040505020403" pitchFamily="18" charset="0"/>
              <a:cs typeface="Sakkal Majalla" panose="02000000000000000000" pitchFamily="2" charset="-78"/>
            </a:endParaRPr>
          </a:p>
        </p:txBody>
      </p:sp>
      <p:sp>
        <p:nvSpPr>
          <p:cNvPr id="12" name="Arrow: Curved Down 11">
            <a:extLst>
              <a:ext uri="{FF2B5EF4-FFF2-40B4-BE49-F238E27FC236}">
                <a16:creationId xmlns:a16="http://schemas.microsoft.com/office/drawing/2014/main" id="{88A8A671-2D28-461A-8114-8F14769F90AD}"/>
              </a:ext>
            </a:extLst>
          </p:cNvPr>
          <p:cNvSpPr/>
          <p:nvPr/>
        </p:nvSpPr>
        <p:spPr>
          <a:xfrm>
            <a:off x="30705" y="720930"/>
            <a:ext cx="12344401" cy="277549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row: Curved Down 13">
            <a:extLst>
              <a:ext uri="{FF2B5EF4-FFF2-40B4-BE49-F238E27FC236}">
                <a16:creationId xmlns:a16="http://schemas.microsoft.com/office/drawing/2014/main" id="{2367C2BF-1DFD-43EF-AFCC-6E49F06B6935}"/>
              </a:ext>
            </a:extLst>
          </p:cNvPr>
          <p:cNvSpPr/>
          <p:nvPr/>
        </p:nvSpPr>
        <p:spPr>
          <a:xfrm flipH="1" flipV="1">
            <a:off x="-183106" y="3493802"/>
            <a:ext cx="12161746" cy="32344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a:extLst>
              <a:ext uri="{FF2B5EF4-FFF2-40B4-BE49-F238E27FC236}">
                <a16:creationId xmlns:a16="http://schemas.microsoft.com/office/drawing/2014/main" id="{C49563AE-47F0-44E6-BCA6-BEA90E8C5BC1}"/>
              </a:ext>
            </a:extLst>
          </p:cNvPr>
          <p:cNvSpPr/>
          <p:nvPr/>
        </p:nvSpPr>
        <p:spPr>
          <a:xfrm>
            <a:off x="10385" y="780651"/>
            <a:ext cx="527857" cy="475045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11C380B-C166-4B8E-B0A6-677DBCDFC1A0}"/>
              </a:ext>
            </a:extLst>
          </p:cNvPr>
          <p:cNvSpPr/>
          <p:nvPr/>
        </p:nvSpPr>
        <p:spPr>
          <a:xfrm>
            <a:off x="562232" y="2171606"/>
            <a:ext cx="9927092" cy="9645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DISINFORMTION: </a:t>
            </a:r>
            <a:r>
              <a:rPr lang="en-US" sz="2800" dirty="0">
                <a:latin typeface="Tahoma" panose="020B0604030504040204" pitchFamily="34" charset="0"/>
                <a:ea typeface="Tahoma" panose="020B0604030504040204" pitchFamily="34" charset="0"/>
                <a:cs typeface="Tahoma" panose="020B0604030504040204" pitchFamily="34" charset="0"/>
              </a:rPr>
              <a:t>False information that is created, shared, or amplified deliberately to deceive or cause harm.</a:t>
            </a:r>
            <a:endParaRPr lang="en-US"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ED886191-6B55-444B-8B8E-8A6391963EB2}"/>
              </a:ext>
            </a:extLst>
          </p:cNvPr>
          <p:cNvSpPr/>
          <p:nvPr/>
        </p:nvSpPr>
        <p:spPr>
          <a:xfrm>
            <a:off x="30705" y="12525"/>
            <a:ext cx="8093792" cy="59905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latin typeface="Tahoma" panose="020B0604030504040204" pitchFamily="34" charset="0"/>
                <a:ea typeface="Tahoma" panose="020B0604030504040204" pitchFamily="34" charset="0"/>
                <a:cs typeface="Tahoma" panose="020B0604030504040204" pitchFamily="34" charset="0"/>
              </a:rPr>
              <a:t>POTENTIAL IMPACTS OF AI ON ISLAM</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a:extLst>
              <a:ext uri="{FF2B5EF4-FFF2-40B4-BE49-F238E27FC236}">
                <a16:creationId xmlns:a16="http://schemas.microsoft.com/office/drawing/2014/main" id="{A5DC41C3-D01E-44D3-9059-CC1574D8DBCC}"/>
              </a:ext>
            </a:extLst>
          </p:cNvPr>
          <p:cNvSpPr/>
          <p:nvPr/>
        </p:nvSpPr>
        <p:spPr>
          <a:xfrm>
            <a:off x="2848303" y="1345084"/>
            <a:ext cx="5990897" cy="4945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latin typeface="Tahoma" panose="020B0604030504040204" pitchFamily="34" charset="0"/>
                <a:ea typeface="Tahoma" panose="020B0604030504040204" pitchFamily="34" charset="0"/>
                <a:cs typeface="Tahoma" panose="020B0604030504040204" pitchFamily="34" charset="0"/>
              </a:rPr>
              <a:t>INFORMATION DISORDER</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8" name="Rectangle 37">
            <a:extLst>
              <a:ext uri="{FF2B5EF4-FFF2-40B4-BE49-F238E27FC236}">
                <a16:creationId xmlns:a16="http://schemas.microsoft.com/office/drawing/2014/main" id="{E9161C53-6745-4C30-B730-9F736DDD15E1}"/>
              </a:ext>
            </a:extLst>
          </p:cNvPr>
          <p:cNvSpPr/>
          <p:nvPr/>
        </p:nvSpPr>
        <p:spPr>
          <a:xfrm>
            <a:off x="514936" y="3354017"/>
            <a:ext cx="9927092" cy="9645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Key feature: </a:t>
            </a:r>
            <a:r>
              <a:rPr lang="en-US" sz="2800" dirty="0"/>
              <a:t>Intentional manipulation</a:t>
            </a:r>
            <a:r>
              <a:rPr lang="en-US" sz="280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en-US" sz="2800" dirty="0">
              <a:solidFill>
                <a:schemeClr val="bg1"/>
              </a:solidFill>
            </a:endParaRPr>
          </a:p>
        </p:txBody>
      </p:sp>
      <p:sp>
        <p:nvSpPr>
          <p:cNvPr id="39" name="Rectangle 38">
            <a:extLst>
              <a:ext uri="{FF2B5EF4-FFF2-40B4-BE49-F238E27FC236}">
                <a16:creationId xmlns:a16="http://schemas.microsoft.com/office/drawing/2014/main" id="{536B25FB-D6BD-4DCF-AF5C-E1288E31B253}"/>
              </a:ext>
            </a:extLst>
          </p:cNvPr>
          <p:cNvSpPr/>
          <p:nvPr/>
        </p:nvSpPr>
        <p:spPr>
          <a:xfrm>
            <a:off x="541214" y="4557443"/>
            <a:ext cx="9927092" cy="9645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Example: </a:t>
            </a:r>
            <a:r>
              <a:rPr lang="en-US" sz="2800" dirty="0">
                <a:latin typeface="Tahoma" panose="020B0604030504040204" pitchFamily="34" charset="0"/>
                <a:ea typeface="Tahoma" panose="020B0604030504040204" pitchFamily="34" charset="0"/>
                <a:cs typeface="Tahoma" panose="020B0604030504040204" pitchFamily="34" charset="0"/>
              </a:rPr>
              <a:t>Christian genocide claim by IPOP, Trump, etc.</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en-US"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4" name="Rectangle 23">
            <a:extLst>
              <a:ext uri="{FF2B5EF4-FFF2-40B4-BE49-F238E27FC236}">
                <a16:creationId xmlns:a16="http://schemas.microsoft.com/office/drawing/2014/main" id="{E30C4056-E3FE-451A-94E9-D69570DC0218}"/>
              </a:ext>
            </a:extLst>
          </p:cNvPr>
          <p:cNvSpPr/>
          <p:nvPr/>
        </p:nvSpPr>
        <p:spPr>
          <a:xfrm>
            <a:off x="73575" y="2291255"/>
            <a:ext cx="367791" cy="380438"/>
          </a:xfrm>
          <a:prstGeom prst="rect">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FF00"/>
                </a:solidFill>
                <a:latin typeface="Tahoma" panose="020B0604030504040204" pitchFamily="34" charset="0"/>
                <a:ea typeface="Tahoma" panose="020B0604030504040204" pitchFamily="34" charset="0"/>
                <a:cs typeface="Tahoma" panose="020B0604030504040204" pitchFamily="34" charset="0"/>
              </a:rPr>
              <a:t>2</a:t>
            </a:r>
            <a:endParaRPr lang="en-US"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25" name="Oval 24">
            <a:extLst>
              <a:ext uri="{FF2B5EF4-FFF2-40B4-BE49-F238E27FC236}">
                <a16:creationId xmlns:a16="http://schemas.microsoft.com/office/drawing/2014/main" id="{0B12C1AE-FCBA-4561-B106-5510214795C4}"/>
              </a:ext>
            </a:extLst>
          </p:cNvPr>
          <p:cNvSpPr/>
          <p:nvPr/>
        </p:nvSpPr>
        <p:spPr>
          <a:xfrm>
            <a:off x="147146" y="3710153"/>
            <a:ext cx="252934" cy="248171"/>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83547F9-6210-4277-9489-28FEC7B81177}"/>
              </a:ext>
            </a:extLst>
          </p:cNvPr>
          <p:cNvSpPr/>
          <p:nvPr/>
        </p:nvSpPr>
        <p:spPr>
          <a:xfrm>
            <a:off x="162916" y="4945116"/>
            <a:ext cx="252934" cy="248171"/>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Horizontal Scroll 2">
            <a:extLst>
              <a:ext uri="{FF2B5EF4-FFF2-40B4-BE49-F238E27FC236}">
                <a16:creationId xmlns:a16="http://schemas.microsoft.com/office/drawing/2014/main" id="{DA8CC50D-2388-4C5B-8A02-4F84A94ECD32}"/>
              </a:ext>
            </a:extLst>
          </p:cNvPr>
          <p:cNvSpPr/>
          <p:nvPr/>
        </p:nvSpPr>
        <p:spPr>
          <a:xfrm>
            <a:off x="11630585" y="6553372"/>
            <a:ext cx="527593" cy="376813"/>
          </a:xfrm>
          <a:prstGeom prst="horizontalScroll">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t>15</a:t>
            </a:r>
            <a:endParaRPr lang="ar-SA" b="1" dirty="0"/>
          </a:p>
        </p:txBody>
      </p:sp>
    </p:spTree>
    <p:extLst>
      <p:ext uri="{BB962C8B-B14F-4D97-AF65-F5344CB8AC3E}">
        <p14:creationId xmlns:p14="http://schemas.microsoft.com/office/powerpoint/2010/main" val="3786666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74C92CD-5A4E-4880-8A37-C4EE735DC15F}"/>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p>
        </p:txBody>
      </p:sp>
      <p:sp>
        <p:nvSpPr>
          <p:cNvPr id="13" name="Rectangle 12">
            <a:extLst>
              <a:ext uri="{FF2B5EF4-FFF2-40B4-BE49-F238E27FC236}">
                <a16:creationId xmlns:a16="http://schemas.microsoft.com/office/drawing/2014/main" id="{12D26A12-19E2-4DC8-80F0-D61B03F4B11E}"/>
              </a:ext>
            </a:extLst>
          </p:cNvPr>
          <p:cNvSpPr/>
          <p:nvPr/>
        </p:nvSpPr>
        <p:spPr>
          <a:xfrm>
            <a:off x="2995452" y="849271"/>
            <a:ext cx="525517" cy="20259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0048952-9616-4777-ACC9-4667A0001588}"/>
              </a:ext>
            </a:extLst>
          </p:cNvPr>
          <p:cNvSpPr/>
          <p:nvPr/>
        </p:nvSpPr>
        <p:spPr>
          <a:xfrm>
            <a:off x="9632735" y="5877562"/>
            <a:ext cx="1173535" cy="1921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1F42BA6-CE4C-40E2-88CC-F6063EAC0A63}"/>
              </a:ext>
            </a:extLst>
          </p:cNvPr>
          <p:cNvSpPr/>
          <p:nvPr/>
        </p:nvSpPr>
        <p:spPr>
          <a:xfrm>
            <a:off x="3673364" y="5872310"/>
            <a:ext cx="1051034" cy="1921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9DA817F-45F9-4EA3-BF64-D79BCF4001C4}"/>
              </a:ext>
            </a:extLst>
          </p:cNvPr>
          <p:cNvSpPr/>
          <p:nvPr/>
        </p:nvSpPr>
        <p:spPr>
          <a:xfrm>
            <a:off x="2186154" y="849271"/>
            <a:ext cx="525517" cy="20688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A1A6D09D-B830-4B45-827B-B282648479AF}"/>
              </a:ext>
            </a:extLst>
          </p:cNvPr>
          <p:cNvSpPr>
            <a:spLocks noGrp="1"/>
          </p:cNvSpPr>
          <p:nvPr>
            <p:ph type="title"/>
          </p:nvPr>
        </p:nvSpPr>
        <p:spPr>
          <a:xfrm>
            <a:off x="2592925" y="624110"/>
            <a:ext cx="8911687" cy="1280890"/>
          </a:xfrm>
        </p:spPr>
        <p:txBody>
          <a:bodyPr/>
          <a:lstStyle/>
          <a:p>
            <a:endParaRPr lang="en-US"/>
          </a:p>
        </p:txBody>
      </p:sp>
      <p:sp>
        <p:nvSpPr>
          <p:cNvPr id="9" name="Content Placeholder 2">
            <a:extLst>
              <a:ext uri="{FF2B5EF4-FFF2-40B4-BE49-F238E27FC236}">
                <a16:creationId xmlns:a16="http://schemas.microsoft.com/office/drawing/2014/main" id="{6FC753E9-5AE7-40C7-8775-E43D33B5C778}"/>
              </a:ext>
            </a:extLst>
          </p:cNvPr>
          <p:cNvSpPr>
            <a:spLocks noGrp="1"/>
          </p:cNvSpPr>
          <p:nvPr>
            <p:ph idx="1"/>
          </p:nvPr>
        </p:nvSpPr>
        <p:spPr>
          <a:xfrm>
            <a:off x="2589212" y="2133600"/>
            <a:ext cx="8915400" cy="3777622"/>
          </a:xfrm>
        </p:spPr>
        <p:txBody>
          <a:bodyPr/>
          <a:lstStyle/>
          <a:p>
            <a:endParaRPr lang="en-US"/>
          </a:p>
        </p:txBody>
      </p:sp>
      <p:sp>
        <p:nvSpPr>
          <p:cNvPr id="10" name="Rectangle 9">
            <a:extLst>
              <a:ext uri="{FF2B5EF4-FFF2-40B4-BE49-F238E27FC236}">
                <a16:creationId xmlns:a16="http://schemas.microsoft.com/office/drawing/2014/main" id="{796868AC-1EC4-44AB-B4EF-8241A50C8F97}"/>
              </a:ext>
            </a:extLst>
          </p:cNvPr>
          <p:cNvSpPr/>
          <p:nvPr/>
        </p:nvSpPr>
        <p:spPr>
          <a:xfrm>
            <a:off x="0" y="12526"/>
            <a:ext cx="12192000" cy="6858001"/>
          </a:xfrm>
          <a:prstGeom prst="rect">
            <a:avLst/>
          </a:prstGeom>
          <a:blipFill>
            <a:blip r:embed="rId2"/>
            <a:tile tx="0" ty="0" sx="100000" sy="100000" flip="none" algn="tl"/>
          </a:blip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Rectangle 10">
            <a:extLst>
              <a:ext uri="{FF2B5EF4-FFF2-40B4-BE49-F238E27FC236}">
                <a16:creationId xmlns:a16="http://schemas.microsoft.com/office/drawing/2014/main" id="{0666953F-BF05-4C64-816D-D879A9C2FDB7}"/>
              </a:ext>
            </a:extLst>
          </p:cNvPr>
          <p:cNvSpPr/>
          <p:nvPr/>
        </p:nvSpPr>
        <p:spPr>
          <a:xfrm>
            <a:off x="0" y="12526"/>
            <a:ext cx="12192000" cy="6858001"/>
          </a:xfrm>
          <a:prstGeom prst="rect">
            <a:avLst/>
          </a:prstGeom>
          <a:solidFill>
            <a:schemeClr val="bg1"/>
          </a:solidFill>
          <a:ln>
            <a:solidFill>
              <a:schemeClr val="bg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defTabSz="1066800">
              <a:lnSpc>
                <a:spcPct val="90000"/>
              </a:lnSpc>
              <a:spcBef>
                <a:spcPct val="0"/>
              </a:spcBef>
              <a:spcAft>
                <a:spcPct val="35000"/>
              </a:spcAft>
            </a:pPr>
            <a:endParaRPr lang="ar-SA" b="1" dirty="0">
              <a:solidFill>
                <a:schemeClr val="tx1"/>
              </a:solidFill>
              <a:latin typeface="Rockwell Extra Bold" panose="02060903040505020403" pitchFamily="18" charset="0"/>
              <a:cs typeface="Sakkal Majalla" panose="02000000000000000000" pitchFamily="2" charset="-78"/>
            </a:endParaRPr>
          </a:p>
        </p:txBody>
      </p:sp>
      <p:sp>
        <p:nvSpPr>
          <p:cNvPr id="12" name="Arrow: Curved Down 11">
            <a:extLst>
              <a:ext uri="{FF2B5EF4-FFF2-40B4-BE49-F238E27FC236}">
                <a16:creationId xmlns:a16="http://schemas.microsoft.com/office/drawing/2014/main" id="{88A8A671-2D28-461A-8114-8F14769F90AD}"/>
              </a:ext>
            </a:extLst>
          </p:cNvPr>
          <p:cNvSpPr/>
          <p:nvPr/>
        </p:nvSpPr>
        <p:spPr>
          <a:xfrm>
            <a:off x="30705" y="720930"/>
            <a:ext cx="12344401" cy="277549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row: Curved Down 13">
            <a:extLst>
              <a:ext uri="{FF2B5EF4-FFF2-40B4-BE49-F238E27FC236}">
                <a16:creationId xmlns:a16="http://schemas.microsoft.com/office/drawing/2014/main" id="{2367C2BF-1DFD-43EF-AFCC-6E49F06B6935}"/>
              </a:ext>
            </a:extLst>
          </p:cNvPr>
          <p:cNvSpPr/>
          <p:nvPr/>
        </p:nvSpPr>
        <p:spPr>
          <a:xfrm flipH="1" flipV="1">
            <a:off x="-183106" y="3493802"/>
            <a:ext cx="12161746" cy="32344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a:extLst>
              <a:ext uri="{FF2B5EF4-FFF2-40B4-BE49-F238E27FC236}">
                <a16:creationId xmlns:a16="http://schemas.microsoft.com/office/drawing/2014/main" id="{C49563AE-47F0-44E6-BCA6-BEA90E8C5BC1}"/>
              </a:ext>
            </a:extLst>
          </p:cNvPr>
          <p:cNvSpPr/>
          <p:nvPr/>
        </p:nvSpPr>
        <p:spPr>
          <a:xfrm>
            <a:off x="10385" y="780651"/>
            <a:ext cx="527857" cy="475045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11C380B-C166-4B8E-B0A6-677DBCDFC1A0}"/>
              </a:ext>
            </a:extLst>
          </p:cNvPr>
          <p:cNvSpPr/>
          <p:nvPr/>
        </p:nvSpPr>
        <p:spPr>
          <a:xfrm>
            <a:off x="562232" y="2171606"/>
            <a:ext cx="9927092" cy="9645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MALINFORMTION: </a:t>
            </a:r>
            <a:r>
              <a:rPr lang="en-US" sz="2800" dirty="0">
                <a:latin typeface="Tahoma" panose="020B0604030504040204" pitchFamily="34" charset="0"/>
                <a:ea typeface="Tahoma" panose="020B0604030504040204" pitchFamily="34" charset="0"/>
                <a:cs typeface="Tahoma" panose="020B0604030504040204" pitchFamily="34" charset="0"/>
              </a:rPr>
              <a:t>Genuine, factual information that is used out of context, leaked, or weaponised to cause harm.</a:t>
            </a:r>
            <a:endParaRPr lang="en-US"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ED886191-6B55-444B-8B8E-8A6391963EB2}"/>
              </a:ext>
            </a:extLst>
          </p:cNvPr>
          <p:cNvSpPr/>
          <p:nvPr/>
        </p:nvSpPr>
        <p:spPr>
          <a:xfrm>
            <a:off x="30705" y="12525"/>
            <a:ext cx="8093792" cy="59905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latin typeface="Tahoma" panose="020B0604030504040204" pitchFamily="34" charset="0"/>
                <a:ea typeface="Tahoma" panose="020B0604030504040204" pitchFamily="34" charset="0"/>
                <a:cs typeface="Tahoma" panose="020B0604030504040204" pitchFamily="34" charset="0"/>
              </a:rPr>
              <a:t>POTENTIAL IMPACTS OF AI ON ISLAM</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a:extLst>
              <a:ext uri="{FF2B5EF4-FFF2-40B4-BE49-F238E27FC236}">
                <a16:creationId xmlns:a16="http://schemas.microsoft.com/office/drawing/2014/main" id="{A5DC41C3-D01E-44D3-9059-CC1574D8DBCC}"/>
              </a:ext>
            </a:extLst>
          </p:cNvPr>
          <p:cNvSpPr/>
          <p:nvPr/>
        </p:nvSpPr>
        <p:spPr>
          <a:xfrm>
            <a:off x="2869324" y="1345084"/>
            <a:ext cx="5969876" cy="4945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latin typeface="Tahoma" panose="020B0604030504040204" pitchFamily="34" charset="0"/>
                <a:ea typeface="Tahoma" panose="020B0604030504040204" pitchFamily="34" charset="0"/>
                <a:cs typeface="Tahoma" panose="020B0604030504040204" pitchFamily="34" charset="0"/>
              </a:rPr>
              <a:t>INFORMATION DISORDER</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8" name="Rectangle 37">
            <a:extLst>
              <a:ext uri="{FF2B5EF4-FFF2-40B4-BE49-F238E27FC236}">
                <a16:creationId xmlns:a16="http://schemas.microsoft.com/office/drawing/2014/main" id="{E9161C53-6745-4C30-B730-9F736DDD15E1}"/>
              </a:ext>
            </a:extLst>
          </p:cNvPr>
          <p:cNvSpPr/>
          <p:nvPr/>
        </p:nvSpPr>
        <p:spPr>
          <a:xfrm>
            <a:off x="514936" y="3354017"/>
            <a:ext cx="9927092" cy="9645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Key feature: </a:t>
            </a:r>
            <a:r>
              <a:rPr lang="en-US" sz="2800" dirty="0">
                <a:latin typeface="Tahoma" panose="020B0604030504040204" pitchFamily="34" charset="0"/>
                <a:ea typeface="Tahoma" panose="020B0604030504040204" pitchFamily="34" charset="0"/>
                <a:cs typeface="Tahoma" panose="020B0604030504040204" pitchFamily="34" charset="0"/>
              </a:rPr>
              <a:t>Information is true, but its use is harmful.</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p>
        </p:txBody>
      </p:sp>
      <p:sp>
        <p:nvSpPr>
          <p:cNvPr id="39" name="Rectangle 38">
            <a:extLst>
              <a:ext uri="{FF2B5EF4-FFF2-40B4-BE49-F238E27FC236}">
                <a16:creationId xmlns:a16="http://schemas.microsoft.com/office/drawing/2014/main" id="{536B25FB-D6BD-4DCF-AF5C-E1288E31B253}"/>
              </a:ext>
            </a:extLst>
          </p:cNvPr>
          <p:cNvSpPr/>
          <p:nvPr/>
        </p:nvSpPr>
        <p:spPr>
          <a:xfrm>
            <a:off x="541214" y="4557443"/>
            <a:ext cx="9927092" cy="9645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Example: </a:t>
            </a:r>
            <a:r>
              <a:rPr lang="en-US" sz="2800" dirty="0">
                <a:latin typeface="Tahoma" panose="020B0604030504040204" pitchFamily="34" charset="0"/>
                <a:ea typeface="Tahoma" panose="020B0604030504040204" pitchFamily="34" charset="0"/>
                <a:cs typeface="Tahoma" panose="020B0604030504040204" pitchFamily="34" charset="0"/>
              </a:rPr>
              <a:t>Releasing private/secret messages of a person or organisation in order to damage their reputation.</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en-US"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4" name="Rectangle 23">
            <a:extLst>
              <a:ext uri="{FF2B5EF4-FFF2-40B4-BE49-F238E27FC236}">
                <a16:creationId xmlns:a16="http://schemas.microsoft.com/office/drawing/2014/main" id="{C06C67AA-8829-476D-82B8-351092498247}"/>
              </a:ext>
            </a:extLst>
          </p:cNvPr>
          <p:cNvSpPr/>
          <p:nvPr/>
        </p:nvSpPr>
        <p:spPr>
          <a:xfrm>
            <a:off x="74329" y="2291255"/>
            <a:ext cx="367791" cy="380438"/>
          </a:xfrm>
          <a:prstGeom prst="rect">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FF00"/>
                </a:solidFill>
                <a:latin typeface="Tahoma" panose="020B0604030504040204" pitchFamily="34" charset="0"/>
                <a:ea typeface="Tahoma" panose="020B0604030504040204" pitchFamily="34" charset="0"/>
                <a:cs typeface="Tahoma" panose="020B0604030504040204" pitchFamily="34" charset="0"/>
              </a:rPr>
              <a:t>3</a:t>
            </a:r>
            <a:endParaRPr lang="en-US"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7" name="Oval 6">
            <a:extLst>
              <a:ext uri="{FF2B5EF4-FFF2-40B4-BE49-F238E27FC236}">
                <a16:creationId xmlns:a16="http://schemas.microsoft.com/office/drawing/2014/main" id="{F19BC4FF-BCAD-4EEE-B8BD-B0E1B0888B7B}"/>
              </a:ext>
            </a:extLst>
          </p:cNvPr>
          <p:cNvSpPr/>
          <p:nvPr/>
        </p:nvSpPr>
        <p:spPr>
          <a:xfrm>
            <a:off x="147146" y="3710153"/>
            <a:ext cx="252934" cy="248171"/>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332D03C-9DA0-48CA-80A2-96E532A6E78F}"/>
              </a:ext>
            </a:extLst>
          </p:cNvPr>
          <p:cNvSpPr/>
          <p:nvPr/>
        </p:nvSpPr>
        <p:spPr>
          <a:xfrm>
            <a:off x="162916" y="4745422"/>
            <a:ext cx="252934" cy="248171"/>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orizontal Scroll 2">
            <a:extLst>
              <a:ext uri="{FF2B5EF4-FFF2-40B4-BE49-F238E27FC236}">
                <a16:creationId xmlns:a16="http://schemas.microsoft.com/office/drawing/2014/main" id="{B39749B1-EA1D-496B-BEC2-9CF026A08089}"/>
              </a:ext>
            </a:extLst>
          </p:cNvPr>
          <p:cNvSpPr/>
          <p:nvPr/>
        </p:nvSpPr>
        <p:spPr>
          <a:xfrm>
            <a:off x="11630585" y="6553372"/>
            <a:ext cx="527593" cy="376813"/>
          </a:xfrm>
          <a:prstGeom prst="horizontalScroll">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t>16</a:t>
            </a:r>
            <a:endParaRPr lang="ar-SA" b="1" dirty="0"/>
          </a:p>
        </p:txBody>
      </p:sp>
    </p:spTree>
    <p:extLst>
      <p:ext uri="{BB962C8B-B14F-4D97-AF65-F5344CB8AC3E}">
        <p14:creationId xmlns:p14="http://schemas.microsoft.com/office/powerpoint/2010/main" val="3377295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solidFill>
                <a:schemeClr val="bg1"/>
              </a:solidFill>
            </a:endParaRPr>
          </a:p>
        </p:txBody>
      </p:sp>
      <p:pic>
        <p:nvPicPr>
          <p:cNvPr id="2050" name="Picture 2">
            <a:extLst>
              <a:ext uri="{FF2B5EF4-FFF2-40B4-BE49-F238E27FC236}">
                <a16:creationId xmlns:a16="http://schemas.microsoft.com/office/drawing/2014/main" id="{6E1D6E65-3D8E-42A3-B560-00A943F472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149" y="283776"/>
            <a:ext cx="10604938" cy="35735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A31D29E-9981-4757-96FA-6B732D1209EC}"/>
              </a:ext>
            </a:extLst>
          </p:cNvPr>
          <p:cNvSpPr/>
          <p:nvPr/>
        </p:nvSpPr>
        <p:spPr>
          <a:xfrm>
            <a:off x="914403" y="1920773"/>
            <a:ext cx="3047998" cy="44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Tahoma" panose="020B0604030504040204" pitchFamily="34" charset="0"/>
                <a:ea typeface="Tahoma" panose="020B0604030504040204" pitchFamily="34" charset="0"/>
                <a:cs typeface="Tahoma" panose="020B0604030504040204" pitchFamily="34" charset="0"/>
              </a:rPr>
              <a:t>Misinformation</a:t>
            </a:r>
            <a:endParaRPr lang="en-US"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3" name="Rectangle 22">
            <a:extLst>
              <a:ext uri="{FF2B5EF4-FFF2-40B4-BE49-F238E27FC236}">
                <a16:creationId xmlns:a16="http://schemas.microsoft.com/office/drawing/2014/main" id="{B80CA345-A8D8-494C-A4B2-4CB04562ADDB}"/>
              </a:ext>
            </a:extLst>
          </p:cNvPr>
          <p:cNvSpPr/>
          <p:nvPr/>
        </p:nvSpPr>
        <p:spPr>
          <a:xfrm>
            <a:off x="4125304" y="1957560"/>
            <a:ext cx="3063771" cy="4519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Tahoma" panose="020B0604030504040204" pitchFamily="34" charset="0"/>
                <a:ea typeface="Tahoma" panose="020B0604030504040204" pitchFamily="34" charset="0"/>
                <a:cs typeface="Tahoma" panose="020B0604030504040204" pitchFamily="34" charset="0"/>
              </a:rPr>
              <a:t>Disinformation</a:t>
            </a:r>
            <a:endParaRPr lang="en-US"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4" name="Rectangle 23">
            <a:extLst>
              <a:ext uri="{FF2B5EF4-FFF2-40B4-BE49-F238E27FC236}">
                <a16:creationId xmlns:a16="http://schemas.microsoft.com/office/drawing/2014/main" id="{F913FDAF-2EF6-4DD3-A153-E2EF0BA94776}"/>
              </a:ext>
            </a:extLst>
          </p:cNvPr>
          <p:cNvSpPr/>
          <p:nvPr/>
        </p:nvSpPr>
        <p:spPr>
          <a:xfrm>
            <a:off x="7357224" y="1878735"/>
            <a:ext cx="3426390" cy="44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Tahoma" panose="020B0604030504040204" pitchFamily="34" charset="0"/>
                <a:ea typeface="Tahoma" panose="020B0604030504040204" pitchFamily="34" charset="0"/>
                <a:cs typeface="Tahoma" panose="020B0604030504040204" pitchFamily="34" charset="0"/>
              </a:rPr>
              <a:t>Malinformation</a:t>
            </a:r>
            <a:endParaRPr lang="en-US"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5" name="TextBox 24">
            <a:extLst>
              <a:ext uri="{FF2B5EF4-FFF2-40B4-BE49-F238E27FC236}">
                <a16:creationId xmlns:a16="http://schemas.microsoft.com/office/drawing/2014/main" id="{F5D55C06-F3E2-4BF6-A3EC-0616796594FF}"/>
              </a:ext>
            </a:extLst>
          </p:cNvPr>
          <p:cNvSpPr txBox="1"/>
          <p:nvPr/>
        </p:nvSpPr>
        <p:spPr>
          <a:xfrm>
            <a:off x="346841" y="3739081"/>
            <a:ext cx="11372193" cy="1685077"/>
          </a:xfrm>
          <a:prstGeom prst="rect">
            <a:avLst/>
          </a:prstGeom>
          <a:noFill/>
        </p:spPr>
        <p:txBody>
          <a:bodyPr wrap="square">
            <a:spAutoFit/>
          </a:bodyPr>
          <a:lstStyle/>
          <a:p>
            <a:pPr algn="just" rtl="1">
              <a:lnSpc>
                <a:spcPct val="150000"/>
              </a:lnSpc>
            </a:pPr>
            <a:r>
              <a:rPr lang="ar-SA" sz="3600" b="1" dirty="0">
                <a:solidFill>
                  <a:srgbClr val="000000"/>
                </a:solidFill>
                <a:effectLst/>
                <a:ea typeface="Times New Roman" panose="02020603050405020304" pitchFamily="18" charset="0"/>
                <a:cs typeface="KFGQPC_HAFS_Uthmanic_Script_H" panose="02000000000000000000" pitchFamily="2" charset="-78"/>
              </a:rPr>
              <a:t>يَٰٓأَيُّهَا ٱلَّذِينَ ءَامَنُوٓاْ إِن جَآءَكُمۡ فَاسِقُۢ بِنَبَإٖ فَتَبَيَّنُوٓاْ أَن تُصِيبُواْ قَوۡمَۢا بِجَهَٰلَةٖ فَتُصۡبِحُواْ عَلَىٰ مَا فَعَلۡتُمۡ نَٰدِمِينَ ٦ </a:t>
            </a:r>
            <a:endParaRPr lang="en-US" sz="3600" b="1" dirty="0"/>
          </a:p>
        </p:txBody>
      </p:sp>
      <p:sp>
        <p:nvSpPr>
          <p:cNvPr id="26" name="TextBox 25">
            <a:extLst>
              <a:ext uri="{FF2B5EF4-FFF2-40B4-BE49-F238E27FC236}">
                <a16:creationId xmlns:a16="http://schemas.microsoft.com/office/drawing/2014/main" id="{877E13D3-8F2B-4B15-B304-B5EC27291249}"/>
              </a:ext>
            </a:extLst>
          </p:cNvPr>
          <p:cNvSpPr txBox="1"/>
          <p:nvPr/>
        </p:nvSpPr>
        <p:spPr>
          <a:xfrm>
            <a:off x="6001407" y="5520583"/>
            <a:ext cx="5891048" cy="820674"/>
          </a:xfrm>
          <a:prstGeom prst="rect">
            <a:avLst/>
          </a:prstGeom>
          <a:noFill/>
        </p:spPr>
        <p:txBody>
          <a:bodyPr wrap="square">
            <a:spAutoFit/>
          </a:bodyPr>
          <a:lstStyle/>
          <a:p>
            <a:pPr algn="just" rtl="1">
              <a:lnSpc>
                <a:spcPct val="150000"/>
              </a:lnSpc>
            </a:pPr>
            <a:r>
              <a:rPr lang="ar-SA"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كفى بالمرء إثما أن يحدث بكل ما سمع</a:t>
            </a:r>
            <a:endParaRPr lang="en-US" sz="36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485E187-907C-4908-B5EC-24FDD381BC3B}"/>
              </a:ext>
            </a:extLst>
          </p:cNvPr>
          <p:cNvSpPr/>
          <p:nvPr/>
        </p:nvSpPr>
        <p:spPr>
          <a:xfrm>
            <a:off x="0" y="5520584"/>
            <a:ext cx="12192000" cy="123472"/>
          </a:xfrm>
          <a:prstGeom prst="rect">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4" descr="us cell phone database cell phone database free mobile phone number database consumer data lists">
            <a:extLst>
              <a:ext uri="{FF2B5EF4-FFF2-40B4-BE49-F238E27FC236}">
                <a16:creationId xmlns:a16="http://schemas.microsoft.com/office/drawing/2014/main" id="{597A0625-91AE-4531-B23E-97470E2AD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0869" y="4445877"/>
            <a:ext cx="2660428" cy="249604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Horizontal Scroll 2">
            <a:extLst>
              <a:ext uri="{FF2B5EF4-FFF2-40B4-BE49-F238E27FC236}">
                <a16:creationId xmlns:a16="http://schemas.microsoft.com/office/drawing/2014/main" id="{AD8A16E1-884F-4475-8FCD-A04F032893EB}"/>
              </a:ext>
            </a:extLst>
          </p:cNvPr>
          <p:cNvSpPr/>
          <p:nvPr/>
        </p:nvSpPr>
        <p:spPr>
          <a:xfrm>
            <a:off x="11630585" y="6553372"/>
            <a:ext cx="527593" cy="376813"/>
          </a:xfrm>
          <a:prstGeom prst="horizontalScroll">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t>17</a:t>
            </a:r>
            <a:endParaRPr lang="ar-SA" b="1" dirty="0"/>
          </a:p>
        </p:txBody>
      </p:sp>
    </p:spTree>
    <p:extLst>
      <p:ext uri="{BB962C8B-B14F-4D97-AF65-F5344CB8AC3E}">
        <p14:creationId xmlns:p14="http://schemas.microsoft.com/office/powerpoint/2010/main" val="3885643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solidFill>
                <a:schemeClr val="bg1"/>
              </a:solidFill>
            </a:endParaRPr>
          </a:p>
        </p:txBody>
      </p:sp>
      <p:sp>
        <p:nvSpPr>
          <p:cNvPr id="3" name="Horizontal Scroll 2"/>
          <p:cNvSpPr/>
          <p:nvPr/>
        </p:nvSpPr>
        <p:spPr>
          <a:xfrm>
            <a:off x="4970" y="6553372"/>
            <a:ext cx="527593" cy="376813"/>
          </a:xfrm>
          <a:prstGeom prst="horizontalScroll">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t>18</a:t>
            </a:r>
            <a:endParaRPr lang="ar-SA" b="1" dirty="0"/>
          </a:p>
        </p:txBody>
      </p:sp>
      <p:sp>
        <p:nvSpPr>
          <p:cNvPr id="4" name="Rectangle 3">
            <a:extLst>
              <a:ext uri="{FF2B5EF4-FFF2-40B4-BE49-F238E27FC236}">
                <a16:creationId xmlns:a16="http://schemas.microsoft.com/office/drawing/2014/main" id="{FA31D29E-9981-4757-96FA-6B732D1209EC}"/>
              </a:ext>
            </a:extLst>
          </p:cNvPr>
          <p:cNvSpPr/>
          <p:nvPr/>
        </p:nvSpPr>
        <p:spPr>
          <a:xfrm>
            <a:off x="851342" y="233868"/>
            <a:ext cx="8366232" cy="522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latin typeface="Tahoma" panose="020B0604030504040204" pitchFamily="34" charset="0"/>
                <a:ea typeface="Tahoma" panose="020B0604030504040204" pitchFamily="34" charset="0"/>
                <a:cs typeface="Tahoma" panose="020B0604030504040204" pitchFamily="34" charset="0"/>
              </a:rPr>
              <a:t>AI &amp; INFORMATION MNIPULATION</a:t>
            </a:r>
            <a:endPar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id="{1216262C-EC68-480F-AF71-282969A837BE}"/>
              </a:ext>
            </a:extLst>
          </p:cNvPr>
          <p:cNvSpPr txBox="1"/>
          <p:nvPr/>
        </p:nvSpPr>
        <p:spPr>
          <a:xfrm>
            <a:off x="735725" y="1004534"/>
            <a:ext cx="10531366" cy="1943481"/>
          </a:xfrm>
          <a:prstGeom prst="rect">
            <a:avLst/>
          </a:prstGeom>
          <a:noFill/>
        </p:spPr>
        <p:txBody>
          <a:bodyPr wrap="square">
            <a:spAutoFit/>
          </a:bodyPr>
          <a:lstStyle/>
          <a:p>
            <a:pPr marL="457200" indent="-457200" algn="just">
              <a:lnSpc>
                <a:spcPct val="150000"/>
              </a:lnSpc>
              <a:buFont typeface="Wingdings" panose="05000000000000000000" pitchFamily="2" charset="2"/>
              <a:buChar char="q"/>
            </a:pPr>
            <a:r>
              <a:rPr lang="en-US" sz="2800" dirty="0">
                <a:latin typeface="Tahoma" panose="020B0604030504040204" pitchFamily="34" charset="0"/>
                <a:ea typeface="Tahoma" panose="020B0604030504040204" pitchFamily="34" charset="0"/>
                <a:cs typeface="Tahoma" panose="020B0604030504040204" pitchFamily="34" charset="0"/>
              </a:rPr>
              <a:t>Changing, twisting, hiding, exaggerating, or presenting information in a misleading way in order to influence how people think, feel, or behave</a:t>
            </a:r>
          </a:p>
        </p:txBody>
      </p:sp>
      <p:sp>
        <p:nvSpPr>
          <p:cNvPr id="5" name="Rectangle 1">
            <a:extLst>
              <a:ext uri="{FF2B5EF4-FFF2-40B4-BE49-F238E27FC236}">
                <a16:creationId xmlns:a16="http://schemas.microsoft.com/office/drawing/2014/main" id="{D9909ED4-C275-495C-B776-503552862A23}"/>
              </a:ext>
            </a:extLst>
          </p:cNvPr>
          <p:cNvSpPr>
            <a:spLocks noChangeArrowheads="1"/>
          </p:cNvSpPr>
          <p:nvPr/>
        </p:nvSpPr>
        <p:spPr bwMode="auto">
          <a:xfrm>
            <a:off x="651637" y="3363738"/>
            <a:ext cx="10531366" cy="129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50000"/>
              </a:lnSpc>
              <a:spcBef>
                <a:spcPct val="0"/>
              </a:spcBef>
              <a:spcAft>
                <a:spcPct val="0"/>
              </a:spcAft>
              <a:buClrTx/>
              <a:buSzTx/>
              <a:buFont typeface="Wingdings" panose="05000000000000000000" pitchFamily="2" charset="2"/>
              <a:buChar char="q"/>
              <a:tabLst/>
            </a:pPr>
            <a:r>
              <a:rPr kumimoji="0" lang="en-US" altLang="en-US" sz="280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It does not always involve a full lie. Sometimes it is half-truth, selective truth, or emotional framing that misleads people.</a:t>
            </a:r>
          </a:p>
        </p:txBody>
      </p:sp>
    </p:spTree>
    <p:extLst>
      <p:ext uri="{BB962C8B-B14F-4D97-AF65-F5344CB8AC3E}">
        <p14:creationId xmlns:p14="http://schemas.microsoft.com/office/powerpoint/2010/main" val="1656650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solidFill>
                <a:schemeClr val="bg1"/>
              </a:solidFill>
            </a:endParaRPr>
          </a:p>
        </p:txBody>
      </p:sp>
      <p:sp>
        <p:nvSpPr>
          <p:cNvPr id="3" name="Horizontal Scroll 2"/>
          <p:cNvSpPr/>
          <p:nvPr/>
        </p:nvSpPr>
        <p:spPr>
          <a:xfrm>
            <a:off x="4970" y="6553372"/>
            <a:ext cx="527593" cy="376813"/>
          </a:xfrm>
          <a:prstGeom prst="horizontalScroll">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t>19</a:t>
            </a:r>
            <a:endParaRPr lang="ar-SA" b="1" dirty="0"/>
          </a:p>
        </p:txBody>
      </p:sp>
      <p:sp>
        <p:nvSpPr>
          <p:cNvPr id="4" name="Rectangle 3">
            <a:extLst>
              <a:ext uri="{FF2B5EF4-FFF2-40B4-BE49-F238E27FC236}">
                <a16:creationId xmlns:a16="http://schemas.microsoft.com/office/drawing/2014/main" id="{FA31D29E-9981-4757-96FA-6B732D1209EC}"/>
              </a:ext>
            </a:extLst>
          </p:cNvPr>
          <p:cNvSpPr/>
          <p:nvPr/>
        </p:nvSpPr>
        <p:spPr>
          <a:xfrm>
            <a:off x="851342" y="233868"/>
            <a:ext cx="8366232" cy="522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latin typeface="Tahoma" panose="020B0604030504040204" pitchFamily="34" charset="0"/>
                <a:ea typeface="Tahoma" panose="020B0604030504040204" pitchFamily="34" charset="0"/>
                <a:cs typeface="Tahoma" panose="020B0604030504040204" pitchFamily="34" charset="0"/>
              </a:rPr>
              <a:t>AI &amp; INFORMATION MNIPULATION</a:t>
            </a:r>
            <a:endPar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7B5232FC-424D-4DB5-8560-A0A0D5D48413}"/>
              </a:ext>
            </a:extLst>
          </p:cNvPr>
          <p:cNvSpPr txBox="1"/>
          <p:nvPr/>
        </p:nvSpPr>
        <p:spPr>
          <a:xfrm>
            <a:off x="304808" y="1176771"/>
            <a:ext cx="11109426" cy="1469248"/>
          </a:xfrm>
          <a:prstGeom prst="rect">
            <a:avLst/>
          </a:prstGeom>
          <a:noFill/>
        </p:spPr>
        <p:txBody>
          <a:bodyPr wrap="square">
            <a:spAutoFit/>
          </a:bodyPr>
          <a:lstStyle/>
          <a:p>
            <a:pPr marL="514350" indent="-514350" algn="just">
              <a:lnSpc>
                <a:spcPct val="150000"/>
              </a:lnSpc>
              <a:buFont typeface="+mj-lt"/>
              <a:buAutoNum type="arabicPeriod"/>
            </a:pPr>
            <a:r>
              <a:rPr lang="en-US" sz="3200" b="1" dirty="0">
                <a:latin typeface="Tahoma" panose="020B0604030504040204" pitchFamily="34" charset="0"/>
                <a:ea typeface="Tahoma" panose="020B0604030504040204" pitchFamily="34" charset="0"/>
                <a:cs typeface="Tahoma" panose="020B0604030504040204" pitchFamily="34" charset="0"/>
              </a:rPr>
              <a:t>Source Manipulation:</a:t>
            </a:r>
            <a:r>
              <a:rPr lang="en-US" sz="3200" dirty="0">
                <a:latin typeface="Tahoma" panose="020B0604030504040204" pitchFamily="34" charset="0"/>
                <a:ea typeface="Tahoma" panose="020B0604030504040204" pitchFamily="34" charset="0"/>
                <a:cs typeface="Tahoma" panose="020B0604030504040204" pitchFamily="34" charset="0"/>
              </a:rPr>
              <a:t> Changing or hiding </a:t>
            </a:r>
            <a:r>
              <a:rPr lang="en-US" sz="3200" i="1" dirty="0">
                <a:latin typeface="Tahoma" panose="020B0604030504040204" pitchFamily="34" charset="0"/>
                <a:ea typeface="Tahoma" panose="020B0604030504040204" pitchFamily="34" charset="0"/>
                <a:cs typeface="Tahoma" panose="020B0604030504040204" pitchFamily="34" charset="0"/>
              </a:rPr>
              <a:t>who</a:t>
            </a:r>
            <a:r>
              <a:rPr lang="en-US" sz="3200" dirty="0">
                <a:latin typeface="Tahoma" panose="020B0604030504040204" pitchFamily="34" charset="0"/>
                <a:ea typeface="Tahoma" panose="020B0604030504040204" pitchFamily="34" charset="0"/>
                <a:cs typeface="Tahoma" panose="020B0604030504040204" pitchFamily="34" charset="0"/>
              </a:rPr>
              <a:t> the information is coming from. </a:t>
            </a:r>
          </a:p>
        </p:txBody>
      </p:sp>
      <p:sp>
        <p:nvSpPr>
          <p:cNvPr id="10" name="TextBox 9">
            <a:extLst>
              <a:ext uri="{FF2B5EF4-FFF2-40B4-BE49-F238E27FC236}">
                <a16:creationId xmlns:a16="http://schemas.microsoft.com/office/drawing/2014/main" id="{5F252EE6-06F3-42C4-AF5D-16192F365DB5}"/>
              </a:ext>
            </a:extLst>
          </p:cNvPr>
          <p:cNvSpPr txBox="1"/>
          <p:nvPr/>
        </p:nvSpPr>
        <p:spPr>
          <a:xfrm>
            <a:off x="672662" y="2932386"/>
            <a:ext cx="10047890" cy="2207912"/>
          </a:xfrm>
          <a:prstGeom prst="rect">
            <a:avLst/>
          </a:prstGeom>
          <a:noFill/>
        </p:spPr>
        <p:txBody>
          <a:bodyPr wrap="square">
            <a:spAutoFit/>
          </a:bodyPr>
          <a:lstStyle/>
          <a:p>
            <a:pPr marL="457200" indent="-457200" algn="just">
              <a:lnSpc>
                <a:spcPct val="150000"/>
              </a:lnSpc>
              <a:buFont typeface="Wingdings" panose="05000000000000000000" pitchFamily="2" charset="2"/>
              <a:buChar char="§"/>
            </a:pPr>
            <a:r>
              <a:rPr lang="en-US" sz="3200" dirty="0">
                <a:latin typeface="Tahoma" panose="020B0604030504040204" pitchFamily="34" charset="0"/>
                <a:ea typeface="Tahoma" panose="020B0604030504040204" pitchFamily="34" charset="0"/>
                <a:cs typeface="Tahoma" panose="020B0604030504040204" pitchFamily="34" charset="0"/>
              </a:rPr>
              <a:t>Using fake identities</a:t>
            </a:r>
          </a:p>
          <a:p>
            <a:pPr marL="457200" indent="-457200" algn="just">
              <a:lnSpc>
                <a:spcPct val="150000"/>
              </a:lnSpc>
              <a:buFont typeface="Wingdings" panose="05000000000000000000" pitchFamily="2" charset="2"/>
              <a:buChar char="§"/>
            </a:pPr>
            <a:r>
              <a:rPr lang="en-US" sz="3200" dirty="0">
                <a:latin typeface="Tahoma" panose="020B0604030504040204" pitchFamily="34" charset="0"/>
                <a:ea typeface="Tahoma" panose="020B0604030504040204" pitchFamily="34" charset="0"/>
                <a:cs typeface="Tahoma" panose="020B0604030504040204" pitchFamily="34" charset="0"/>
              </a:rPr>
              <a:t>Pretending the information is from a trusted person</a:t>
            </a:r>
          </a:p>
          <a:p>
            <a:pPr marL="457200" indent="-457200" algn="just">
              <a:lnSpc>
                <a:spcPct val="150000"/>
              </a:lnSpc>
              <a:buFont typeface="Wingdings" panose="05000000000000000000" pitchFamily="2" charset="2"/>
              <a:buChar char="§"/>
            </a:pPr>
            <a:r>
              <a:rPr lang="en-US" sz="3200" dirty="0">
                <a:latin typeface="Tahoma" panose="020B0604030504040204" pitchFamily="34" charset="0"/>
                <a:ea typeface="Tahoma" panose="020B0604030504040204" pitchFamily="34" charset="0"/>
                <a:cs typeface="Tahoma" panose="020B0604030504040204" pitchFamily="34" charset="0"/>
              </a:rPr>
              <a:t>Hiding the real sponsor or agenda</a:t>
            </a:r>
          </a:p>
        </p:txBody>
      </p:sp>
    </p:spTree>
    <p:extLst>
      <p:ext uri="{BB962C8B-B14F-4D97-AF65-F5344CB8AC3E}">
        <p14:creationId xmlns:p14="http://schemas.microsoft.com/office/powerpoint/2010/main" val="1004354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p>
        </p:txBody>
      </p:sp>
      <p:sp>
        <p:nvSpPr>
          <p:cNvPr id="3" name="Horizontal Scroll 2"/>
          <p:cNvSpPr/>
          <p:nvPr/>
        </p:nvSpPr>
        <p:spPr>
          <a:xfrm>
            <a:off x="11699705" y="6511331"/>
            <a:ext cx="527593" cy="376813"/>
          </a:xfrm>
          <a:prstGeom prst="horizontalScroll">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t>02</a:t>
            </a:r>
            <a:endParaRPr lang="ar-SA" b="1" dirty="0"/>
          </a:p>
        </p:txBody>
      </p:sp>
      <p:sp>
        <p:nvSpPr>
          <p:cNvPr id="13" name="Rectangle 12">
            <a:extLst>
              <a:ext uri="{FF2B5EF4-FFF2-40B4-BE49-F238E27FC236}">
                <a16:creationId xmlns:a16="http://schemas.microsoft.com/office/drawing/2014/main" id="{D5AA21E6-2738-4738-8467-C33F641C31E4}"/>
              </a:ext>
            </a:extLst>
          </p:cNvPr>
          <p:cNvSpPr/>
          <p:nvPr/>
        </p:nvSpPr>
        <p:spPr>
          <a:xfrm>
            <a:off x="231006" y="1376414"/>
            <a:ext cx="11184556" cy="4739759"/>
          </a:xfrm>
          <a:prstGeom prst="rect">
            <a:avLst/>
          </a:prstGeom>
        </p:spPr>
        <p:txBody>
          <a:bodyPr wrap="square">
            <a:spAutoFit/>
          </a:bodyPr>
          <a:lstStyle/>
          <a:p>
            <a:pPr marL="571500" indent="-571500" algn="just">
              <a:spcAft>
                <a:spcPts val="1000"/>
              </a:spcAft>
              <a:buFont typeface="Wingdings" pitchFamily="2" charset="2"/>
              <a:buChar char="q"/>
            </a:pPr>
            <a:r>
              <a:rPr lang="en-US" sz="2800" b="1" dirty="0">
                <a:latin typeface="Calibri" panose="020F0502020204030204" pitchFamily="34" charset="0"/>
                <a:ea typeface="Times New Roman" panose="02020603050405020304" pitchFamily="18" charset="0"/>
                <a:cs typeface="Sakkal Majalla" panose="02000000000000000000" pitchFamily="2" charset="-78"/>
              </a:rPr>
              <a:t>Name: Hussain Bin Hyacinth </a:t>
            </a:r>
          </a:p>
          <a:p>
            <a:pPr algn="just">
              <a:spcAft>
                <a:spcPts val="1000"/>
              </a:spcAft>
            </a:pPr>
            <a:r>
              <a:rPr lang="en-US" sz="2800" b="1" dirty="0">
                <a:latin typeface="Calibri" panose="020F0502020204030204" pitchFamily="34" charset="0"/>
                <a:ea typeface="Times New Roman" panose="02020603050405020304" pitchFamily="18" charset="0"/>
                <a:cs typeface="Sakkal Majalla" panose="02000000000000000000" pitchFamily="2" charset="-78"/>
              </a:rPr>
              <a:t>       BA., M.Sc., M.Phil. &amp; Ph.D. in view, Communication &amp; Media Studies</a:t>
            </a:r>
          </a:p>
          <a:p>
            <a:pPr algn="just">
              <a:spcAft>
                <a:spcPts val="1000"/>
              </a:spcAft>
            </a:pPr>
            <a:r>
              <a:rPr lang="en-US" sz="2800" b="1" dirty="0">
                <a:latin typeface="Calibri" panose="020F0502020204030204" pitchFamily="34" charset="0"/>
                <a:ea typeface="Times New Roman" panose="02020603050405020304" pitchFamily="18" charset="0"/>
                <a:cs typeface="Sakkal Majalla" panose="02000000000000000000" pitchFamily="2" charset="-78"/>
              </a:rPr>
              <a:t>       (Khartoum &amp; Lagos)</a:t>
            </a:r>
          </a:p>
          <a:p>
            <a:pPr marL="571500" indent="-571500" algn="just">
              <a:spcAft>
                <a:spcPts val="1000"/>
              </a:spcAft>
              <a:buFont typeface="Wingdings" pitchFamily="2" charset="2"/>
              <a:buChar char="q"/>
            </a:pPr>
            <a:r>
              <a:rPr lang="en-US" sz="2800" b="1" dirty="0">
                <a:latin typeface="Calibri" panose="020F0502020204030204" pitchFamily="34" charset="0"/>
                <a:ea typeface="Times New Roman" panose="02020603050405020304" pitchFamily="18" charset="0"/>
                <a:cs typeface="Sakkal Majalla" panose="02000000000000000000" pitchFamily="2" charset="-78"/>
              </a:rPr>
              <a:t>Senior Broadcast Journalist (VON), &amp; Consultant Trainer, TrainApplyS for HR Management, Lagos.</a:t>
            </a:r>
          </a:p>
          <a:p>
            <a:pPr marL="571500" indent="-571500" algn="just">
              <a:spcAft>
                <a:spcPts val="1000"/>
              </a:spcAft>
              <a:buFont typeface="Wingdings" pitchFamily="2" charset="2"/>
              <a:buChar char="q"/>
            </a:pPr>
            <a:r>
              <a:rPr lang="en-US" sz="2800" b="1" dirty="0">
                <a:latin typeface="Calibri" panose="020F0502020204030204" pitchFamily="34" charset="0"/>
                <a:ea typeface="Times New Roman" panose="02020603050405020304" pitchFamily="18" charset="0"/>
                <a:cs typeface="Sakkal Majalla" panose="02000000000000000000" pitchFamily="2" charset="-78"/>
              </a:rPr>
              <a:t>Certified Professional Trainer (CPT), UK. &amp; Cairo.</a:t>
            </a:r>
          </a:p>
          <a:p>
            <a:pPr marL="571500" indent="-571500" algn="just">
              <a:spcAft>
                <a:spcPts val="1000"/>
              </a:spcAft>
              <a:buFont typeface="Wingdings" pitchFamily="2" charset="2"/>
              <a:buChar char="q"/>
            </a:pPr>
            <a:r>
              <a:rPr lang="en-US" sz="2800" b="1" dirty="0">
                <a:latin typeface="Calibri" panose="020F0502020204030204" pitchFamily="34" charset="0"/>
                <a:ea typeface="Times New Roman" panose="02020603050405020304" pitchFamily="18" charset="0"/>
                <a:cs typeface="Sakkal Majalla" panose="02000000000000000000" pitchFamily="2" charset="-78"/>
              </a:rPr>
              <a:t>Certified Accelerated Learning Practitioner (CALP), Dubai.</a:t>
            </a:r>
          </a:p>
          <a:p>
            <a:pPr marL="571500" indent="-571500" algn="just">
              <a:spcAft>
                <a:spcPts val="1000"/>
              </a:spcAft>
              <a:buFont typeface="Wingdings" pitchFamily="2" charset="2"/>
              <a:buChar char="q"/>
            </a:pPr>
            <a:r>
              <a:rPr lang="en-US" sz="2800" b="1" dirty="0">
                <a:latin typeface="Calibri" panose="020F0502020204030204" pitchFamily="34" charset="0"/>
                <a:ea typeface="Times New Roman" panose="02020603050405020304" pitchFamily="18" charset="0"/>
                <a:cs typeface="Sakkal Majalla" panose="02000000000000000000" pitchFamily="2" charset="-78"/>
              </a:rPr>
              <a:t>Trained over 5, 000 people within &amp; outside Nigeria; with more than 20 years of training experience &amp; 10, 000 of training hours. </a:t>
            </a:r>
            <a:endParaRPr lang="en-US" b="1" dirty="0">
              <a:latin typeface="Calibri" panose="020F0502020204030204" pitchFamily="34" charset="0"/>
              <a:ea typeface="Times New Roman" panose="02020603050405020304" pitchFamily="18" charset="0"/>
              <a:cs typeface="Arial" panose="020B0604020202020204" pitchFamily="34" charset="0"/>
            </a:endParaRPr>
          </a:p>
        </p:txBody>
      </p:sp>
      <p:sp>
        <p:nvSpPr>
          <p:cNvPr id="15" name="Rectangle 14">
            <a:extLst>
              <a:ext uri="{FF2B5EF4-FFF2-40B4-BE49-F238E27FC236}">
                <a16:creationId xmlns:a16="http://schemas.microsoft.com/office/drawing/2014/main" id="{301B3CFC-BED4-42E9-A303-C5F0A7FD2BAC}"/>
              </a:ext>
            </a:extLst>
          </p:cNvPr>
          <p:cNvSpPr/>
          <p:nvPr/>
        </p:nvSpPr>
        <p:spPr>
          <a:xfrm>
            <a:off x="3465080" y="206524"/>
            <a:ext cx="4893391" cy="692049"/>
          </a:xfrm>
          <a:prstGeom prst="rect">
            <a:avLst/>
          </a:prstGeom>
        </p:spPr>
        <p:txBody>
          <a:bodyPr wrap="none">
            <a:spAutoFit/>
          </a:bodyPr>
          <a:lstStyle/>
          <a:p>
            <a:pPr algn="just">
              <a:lnSpc>
                <a:spcPct val="115000"/>
              </a:lnSpc>
              <a:spcAft>
                <a:spcPts val="1000"/>
              </a:spcAft>
            </a:pPr>
            <a:r>
              <a:rPr lang="en-US" sz="3600" b="1" dirty="0">
                <a:latin typeface="Calibri" panose="020F0502020204030204" pitchFamily="34" charset="0"/>
                <a:ea typeface="Times New Roman" panose="02020603050405020304" pitchFamily="18" charset="0"/>
                <a:cs typeface="+mj-cs"/>
              </a:rPr>
              <a:t>ABOUT THE FACILITATOR</a:t>
            </a:r>
          </a:p>
        </p:txBody>
      </p:sp>
    </p:spTree>
    <p:extLst>
      <p:ext uri="{BB962C8B-B14F-4D97-AF65-F5344CB8AC3E}">
        <p14:creationId xmlns:p14="http://schemas.microsoft.com/office/powerpoint/2010/main" val="616968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solidFill>
                <a:schemeClr val="bg1"/>
              </a:solidFill>
            </a:endParaRPr>
          </a:p>
        </p:txBody>
      </p:sp>
      <p:sp>
        <p:nvSpPr>
          <p:cNvPr id="3" name="Horizontal Scroll 2"/>
          <p:cNvSpPr/>
          <p:nvPr/>
        </p:nvSpPr>
        <p:spPr>
          <a:xfrm>
            <a:off x="4970" y="6632028"/>
            <a:ext cx="527593" cy="298157"/>
          </a:xfrm>
          <a:prstGeom prst="horizontalScroll">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t>20</a:t>
            </a:r>
            <a:endParaRPr lang="ar-SA" b="1" dirty="0"/>
          </a:p>
        </p:txBody>
      </p:sp>
      <p:sp>
        <p:nvSpPr>
          <p:cNvPr id="4" name="Rectangle 3">
            <a:extLst>
              <a:ext uri="{FF2B5EF4-FFF2-40B4-BE49-F238E27FC236}">
                <a16:creationId xmlns:a16="http://schemas.microsoft.com/office/drawing/2014/main" id="{FA31D29E-9981-4757-96FA-6B732D1209EC}"/>
              </a:ext>
            </a:extLst>
          </p:cNvPr>
          <p:cNvSpPr/>
          <p:nvPr/>
        </p:nvSpPr>
        <p:spPr>
          <a:xfrm>
            <a:off x="851342" y="233868"/>
            <a:ext cx="8366232" cy="522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latin typeface="Tahoma" panose="020B0604030504040204" pitchFamily="34" charset="0"/>
                <a:ea typeface="Tahoma" panose="020B0604030504040204" pitchFamily="34" charset="0"/>
                <a:cs typeface="Tahoma" panose="020B0604030504040204" pitchFamily="34" charset="0"/>
              </a:rPr>
              <a:t>AI &amp; INFORMATION MNIPULATION</a:t>
            </a:r>
            <a:endPar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8BD42B2F-6684-42A6-9B94-370FEC2E45BA}"/>
              </a:ext>
            </a:extLst>
          </p:cNvPr>
          <p:cNvSpPr txBox="1"/>
          <p:nvPr/>
        </p:nvSpPr>
        <p:spPr>
          <a:xfrm>
            <a:off x="430925" y="1226089"/>
            <a:ext cx="10878206" cy="3685240"/>
          </a:xfrm>
          <a:prstGeom prst="rect">
            <a:avLst/>
          </a:prstGeom>
          <a:noFill/>
        </p:spPr>
        <p:txBody>
          <a:bodyPr wrap="square">
            <a:spAutoFit/>
          </a:bodyPr>
          <a:lstStyle/>
          <a:p>
            <a:pPr marL="514350" indent="-514350" algn="just">
              <a:lnSpc>
                <a:spcPct val="150000"/>
              </a:lnSpc>
              <a:buFont typeface="+mj-lt"/>
              <a:buAutoNum type="arabicPeriod" startAt="2"/>
            </a:pPr>
            <a:r>
              <a:rPr lang="en-US" sz="3200" b="1" dirty="0">
                <a:latin typeface="Tahoma" panose="020B0604030504040204" pitchFamily="34" charset="0"/>
                <a:ea typeface="Tahoma" panose="020B0604030504040204" pitchFamily="34" charset="0"/>
                <a:cs typeface="Tahoma" panose="020B0604030504040204" pitchFamily="34" charset="0"/>
              </a:rPr>
              <a:t>Message Manipulation: </a:t>
            </a:r>
            <a:r>
              <a:rPr lang="en-US" sz="3200" dirty="0">
                <a:latin typeface="Tahoma" panose="020B0604030504040204" pitchFamily="34" charset="0"/>
                <a:ea typeface="Tahoma" panose="020B0604030504040204" pitchFamily="34" charset="0"/>
                <a:cs typeface="Tahoma" panose="020B0604030504040204" pitchFamily="34" charset="0"/>
              </a:rPr>
              <a:t>Changing </a:t>
            </a:r>
            <a:r>
              <a:rPr lang="en-US" sz="3200" i="1" dirty="0">
                <a:latin typeface="Tahoma" panose="020B0604030504040204" pitchFamily="34" charset="0"/>
                <a:ea typeface="Tahoma" panose="020B0604030504040204" pitchFamily="34" charset="0"/>
                <a:cs typeface="Tahoma" panose="020B0604030504040204" pitchFamily="34" charset="0"/>
              </a:rPr>
              <a:t>what</a:t>
            </a:r>
            <a:r>
              <a:rPr lang="en-US" sz="3200" dirty="0">
                <a:latin typeface="Tahoma" panose="020B0604030504040204" pitchFamily="34" charset="0"/>
                <a:ea typeface="Tahoma" panose="020B0604030504040204" pitchFamily="34" charset="0"/>
                <a:cs typeface="Tahoma" panose="020B0604030504040204" pitchFamily="34" charset="0"/>
              </a:rPr>
              <a:t> is being said.</a:t>
            </a:r>
            <a:endParaRPr lang="en-US" sz="3200" b="1" dirty="0">
              <a:latin typeface="Tahoma" panose="020B0604030504040204" pitchFamily="34" charset="0"/>
              <a:ea typeface="Tahoma" panose="020B0604030504040204" pitchFamily="34" charset="0"/>
              <a:cs typeface="Tahoma" panose="020B0604030504040204" pitchFamily="34" charset="0"/>
            </a:endParaRPr>
          </a:p>
          <a:p>
            <a:pPr marL="457200" indent="-457200" algn="just">
              <a:lnSpc>
                <a:spcPct val="150000"/>
              </a:lnSpc>
              <a:buFont typeface="Wingdings" panose="05000000000000000000" pitchFamily="2" charset="2"/>
              <a:buChar char="§"/>
            </a:pPr>
            <a:r>
              <a:rPr lang="en-US" sz="3200" dirty="0">
                <a:latin typeface="Tahoma" panose="020B0604030504040204" pitchFamily="34" charset="0"/>
                <a:ea typeface="Tahoma" panose="020B0604030504040204" pitchFamily="34" charset="0"/>
                <a:cs typeface="Tahoma" panose="020B0604030504040204" pitchFamily="34" charset="0"/>
              </a:rPr>
              <a:t>Adding false details</a:t>
            </a:r>
          </a:p>
          <a:p>
            <a:pPr marL="457200" indent="-457200" algn="just">
              <a:lnSpc>
                <a:spcPct val="150000"/>
              </a:lnSpc>
              <a:buFont typeface="Wingdings" panose="05000000000000000000" pitchFamily="2" charset="2"/>
              <a:buChar char="§"/>
            </a:pPr>
            <a:r>
              <a:rPr lang="en-US" sz="3200" dirty="0">
                <a:latin typeface="Tahoma" panose="020B0604030504040204" pitchFamily="34" charset="0"/>
                <a:ea typeface="Tahoma" panose="020B0604030504040204" pitchFamily="34" charset="0"/>
                <a:cs typeface="Tahoma" panose="020B0604030504040204" pitchFamily="34" charset="0"/>
              </a:rPr>
              <a:t>Leaving out important facts</a:t>
            </a:r>
          </a:p>
          <a:p>
            <a:pPr marL="457200" indent="-457200" algn="just">
              <a:lnSpc>
                <a:spcPct val="150000"/>
              </a:lnSpc>
              <a:buFont typeface="Wingdings" panose="05000000000000000000" pitchFamily="2" charset="2"/>
              <a:buChar char="§"/>
            </a:pPr>
            <a:r>
              <a:rPr lang="en-US" sz="3200" dirty="0">
                <a:latin typeface="Tahoma" panose="020B0604030504040204" pitchFamily="34" charset="0"/>
                <a:ea typeface="Tahoma" panose="020B0604030504040204" pitchFamily="34" charset="0"/>
                <a:cs typeface="Tahoma" panose="020B0604030504040204" pitchFamily="34" charset="0"/>
              </a:rPr>
              <a:t>Exaggerating or downplaying parts</a:t>
            </a:r>
          </a:p>
          <a:p>
            <a:pPr marL="457200" indent="-457200" algn="just">
              <a:lnSpc>
                <a:spcPct val="150000"/>
              </a:lnSpc>
              <a:buFont typeface="Wingdings" panose="05000000000000000000" pitchFamily="2" charset="2"/>
              <a:buChar char="§"/>
            </a:pPr>
            <a:r>
              <a:rPr lang="en-US" sz="3200" dirty="0">
                <a:latin typeface="Tahoma" panose="020B0604030504040204" pitchFamily="34" charset="0"/>
                <a:ea typeface="Tahoma" panose="020B0604030504040204" pitchFamily="34" charset="0"/>
                <a:cs typeface="Tahoma" panose="020B0604030504040204" pitchFamily="34" charset="0"/>
              </a:rPr>
              <a:t>Editing photos, quotes, or videos</a:t>
            </a:r>
          </a:p>
        </p:txBody>
      </p:sp>
    </p:spTree>
    <p:extLst>
      <p:ext uri="{BB962C8B-B14F-4D97-AF65-F5344CB8AC3E}">
        <p14:creationId xmlns:p14="http://schemas.microsoft.com/office/powerpoint/2010/main" val="2140209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solidFill>
                <a:schemeClr val="bg1"/>
              </a:solidFill>
            </a:endParaRPr>
          </a:p>
        </p:txBody>
      </p:sp>
      <p:sp>
        <p:nvSpPr>
          <p:cNvPr id="3" name="Horizontal Scroll 2"/>
          <p:cNvSpPr/>
          <p:nvPr/>
        </p:nvSpPr>
        <p:spPr>
          <a:xfrm>
            <a:off x="4970" y="6553372"/>
            <a:ext cx="527593" cy="376813"/>
          </a:xfrm>
          <a:prstGeom prst="horizontalScroll">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t>21</a:t>
            </a:r>
            <a:endParaRPr lang="ar-SA" b="1" dirty="0"/>
          </a:p>
        </p:txBody>
      </p:sp>
      <p:sp>
        <p:nvSpPr>
          <p:cNvPr id="4" name="Rectangle 3">
            <a:extLst>
              <a:ext uri="{FF2B5EF4-FFF2-40B4-BE49-F238E27FC236}">
                <a16:creationId xmlns:a16="http://schemas.microsoft.com/office/drawing/2014/main" id="{FA31D29E-9981-4757-96FA-6B732D1209EC}"/>
              </a:ext>
            </a:extLst>
          </p:cNvPr>
          <p:cNvSpPr/>
          <p:nvPr/>
        </p:nvSpPr>
        <p:spPr>
          <a:xfrm>
            <a:off x="851342" y="233868"/>
            <a:ext cx="8366232" cy="522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latin typeface="Tahoma" panose="020B0604030504040204" pitchFamily="34" charset="0"/>
                <a:ea typeface="Tahoma" panose="020B0604030504040204" pitchFamily="34" charset="0"/>
                <a:cs typeface="Tahoma" panose="020B0604030504040204" pitchFamily="34" charset="0"/>
              </a:rPr>
              <a:t>AI &amp; INFORMATION MNIPULATION</a:t>
            </a:r>
            <a:endPar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248E0CCB-9A10-4C4E-8826-B7564AA89AB6}"/>
              </a:ext>
            </a:extLst>
          </p:cNvPr>
          <p:cNvSpPr txBox="1"/>
          <p:nvPr/>
        </p:nvSpPr>
        <p:spPr>
          <a:xfrm>
            <a:off x="851342" y="1333402"/>
            <a:ext cx="10678506" cy="3882473"/>
          </a:xfrm>
          <a:prstGeom prst="rect">
            <a:avLst/>
          </a:prstGeom>
          <a:noFill/>
        </p:spPr>
        <p:txBody>
          <a:bodyPr wrap="square">
            <a:spAutoFit/>
          </a:bodyPr>
          <a:lstStyle/>
          <a:p>
            <a:pPr marL="514350" indent="-514350" algn="just">
              <a:lnSpc>
                <a:spcPct val="150000"/>
              </a:lnSpc>
              <a:buFont typeface="+mj-lt"/>
              <a:buAutoNum type="arabicPeriod" startAt="3"/>
            </a:pPr>
            <a:r>
              <a:rPr lang="en-US" sz="2800" b="1" dirty="0">
                <a:latin typeface="Tahoma" panose="020B0604030504040204" pitchFamily="34" charset="0"/>
                <a:ea typeface="Tahoma" panose="020B0604030504040204" pitchFamily="34" charset="0"/>
                <a:cs typeface="Tahoma" panose="020B0604030504040204" pitchFamily="34" charset="0"/>
              </a:rPr>
              <a:t>Audience Manipulation: </a:t>
            </a:r>
            <a:r>
              <a:rPr lang="en-US" sz="2800" dirty="0">
                <a:latin typeface="Tahoma" panose="020B0604030504040204" pitchFamily="34" charset="0"/>
                <a:ea typeface="Tahoma" panose="020B0604030504040204" pitchFamily="34" charset="0"/>
                <a:cs typeface="Tahoma" panose="020B0604030504040204" pitchFamily="34" charset="0"/>
              </a:rPr>
              <a:t>Targeting </a:t>
            </a:r>
            <a:r>
              <a:rPr lang="en-US" sz="2800" i="1" dirty="0">
                <a:latin typeface="Tahoma" panose="020B0604030504040204" pitchFamily="34" charset="0"/>
                <a:ea typeface="Tahoma" panose="020B0604030504040204" pitchFamily="34" charset="0"/>
                <a:cs typeface="Tahoma" panose="020B0604030504040204" pitchFamily="34" charset="0"/>
              </a:rPr>
              <a:t>who</a:t>
            </a:r>
            <a:r>
              <a:rPr lang="en-US" sz="2800" dirty="0">
                <a:latin typeface="Tahoma" panose="020B0604030504040204" pitchFamily="34" charset="0"/>
                <a:ea typeface="Tahoma" panose="020B0604030504040204" pitchFamily="34" charset="0"/>
                <a:cs typeface="Tahoma" panose="020B0604030504040204" pitchFamily="34" charset="0"/>
              </a:rPr>
              <a:t> receives the message and </a:t>
            </a:r>
            <a:r>
              <a:rPr lang="en-US" sz="2800" i="1" dirty="0">
                <a:latin typeface="Tahoma" panose="020B0604030504040204" pitchFamily="34" charset="0"/>
                <a:ea typeface="Tahoma" panose="020B0604030504040204" pitchFamily="34" charset="0"/>
                <a:cs typeface="Tahoma" panose="020B0604030504040204" pitchFamily="34" charset="0"/>
              </a:rPr>
              <a:t>how</a:t>
            </a:r>
            <a:r>
              <a:rPr lang="en-US" sz="2800" dirty="0">
                <a:latin typeface="Tahoma" panose="020B0604030504040204" pitchFamily="34" charset="0"/>
                <a:ea typeface="Tahoma" panose="020B0604030504040204" pitchFamily="34" charset="0"/>
                <a:cs typeface="Tahoma" panose="020B0604030504040204" pitchFamily="34" charset="0"/>
              </a:rPr>
              <a:t> they are influenced.</a:t>
            </a:r>
          </a:p>
          <a:p>
            <a:pPr marL="457200" indent="-457200" algn="just">
              <a:lnSpc>
                <a:spcPct val="150000"/>
              </a:lnSpc>
              <a:buFont typeface="Wingdings" panose="05000000000000000000" pitchFamily="2" charset="2"/>
              <a:buChar char="§"/>
            </a:pPr>
            <a:r>
              <a:rPr lang="en-US" sz="2800" dirty="0">
                <a:latin typeface="Tahoma" panose="020B0604030504040204" pitchFamily="34" charset="0"/>
                <a:ea typeface="Tahoma" panose="020B0604030504040204" pitchFamily="34" charset="0"/>
                <a:cs typeface="Tahoma" panose="020B0604030504040204" pitchFamily="34" charset="0"/>
              </a:rPr>
              <a:t>Using emotional language</a:t>
            </a:r>
          </a:p>
          <a:p>
            <a:pPr marL="457200" indent="-457200" algn="just">
              <a:lnSpc>
                <a:spcPct val="150000"/>
              </a:lnSpc>
              <a:buFont typeface="Wingdings" panose="05000000000000000000" pitchFamily="2" charset="2"/>
              <a:buChar char="§"/>
            </a:pPr>
            <a:r>
              <a:rPr lang="en-US" sz="2800" dirty="0">
                <a:latin typeface="Tahoma" panose="020B0604030504040204" pitchFamily="34" charset="0"/>
                <a:ea typeface="Tahoma" panose="020B0604030504040204" pitchFamily="34" charset="0"/>
                <a:cs typeface="Tahoma" panose="020B0604030504040204" pitchFamily="34" charset="0"/>
              </a:rPr>
              <a:t>Playing on fear, anger, or sympathy</a:t>
            </a:r>
          </a:p>
          <a:p>
            <a:pPr marL="457200" indent="-457200" algn="just">
              <a:lnSpc>
                <a:spcPct val="150000"/>
              </a:lnSpc>
              <a:buFont typeface="Wingdings" panose="05000000000000000000" pitchFamily="2" charset="2"/>
              <a:buChar char="§"/>
            </a:pPr>
            <a:r>
              <a:rPr lang="en-US" sz="2800" dirty="0">
                <a:latin typeface="Tahoma" panose="020B0604030504040204" pitchFamily="34" charset="0"/>
                <a:ea typeface="Tahoma" panose="020B0604030504040204" pitchFamily="34" charset="0"/>
                <a:cs typeface="Tahoma" panose="020B0604030504040204" pitchFamily="34" charset="0"/>
              </a:rPr>
              <a:t>Tailoring messages to specific groups</a:t>
            </a:r>
          </a:p>
          <a:p>
            <a:pPr marL="457200" indent="-457200" algn="just">
              <a:lnSpc>
                <a:spcPct val="150000"/>
              </a:lnSpc>
              <a:buFont typeface="Wingdings" panose="05000000000000000000" pitchFamily="2" charset="2"/>
              <a:buChar char="§"/>
            </a:pPr>
            <a:r>
              <a:rPr lang="en-US" sz="2800" dirty="0">
                <a:latin typeface="Tahoma" panose="020B0604030504040204" pitchFamily="34" charset="0"/>
                <a:ea typeface="Tahoma" panose="020B0604030504040204" pitchFamily="34" charset="0"/>
                <a:cs typeface="Tahoma" panose="020B0604030504040204" pitchFamily="34" charset="0"/>
              </a:rPr>
              <a:t>Spreading content designed to divide or provoke</a:t>
            </a:r>
          </a:p>
        </p:txBody>
      </p:sp>
    </p:spTree>
    <p:extLst>
      <p:ext uri="{BB962C8B-B14F-4D97-AF65-F5344CB8AC3E}">
        <p14:creationId xmlns:p14="http://schemas.microsoft.com/office/powerpoint/2010/main" val="2623156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solidFill>
                <a:schemeClr val="bg1"/>
              </a:solidFill>
            </a:endParaRPr>
          </a:p>
        </p:txBody>
      </p:sp>
      <p:sp>
        <p:nvSpPr>
          <p:cNvPr id="3" name="Horizontal Scroll 2"/>
          <p:cNvSpPr/>
          <p:nvPr/>
        </p:nvSpPr>
        <p:spPr>
          <a:xfrm>
            <a:off x="4970" y="6553372"/>
            <a:ext cx="527593" cy="376813"/>
          </a:xfrm>
          <a:prstGeom prst="horizontalScroll">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t>22</a:t>
            </a:r>
            <a:endParaRPr lang="ar-SA" b="1" dirty="0"/>
          </a:p>
        </p:txBody>
      </p:sp>
      <p:sp>
        <p:nvSpPr>
          <p:cNvPr id="4" name="Rectangle 3">
            <a:extLst>
              <a:ext uri="{FF2B5EF4-FFF2-40B4-BE49-F238E27FC236}">
                <a16:creationId xmlns:a16="http://schemas.microsoft.com/office/drawing/2014/main" id="{FA31D29E-9981-4757-96FA-6B732D1209EC}"/>
              </a:ext>
            </a:extLst>
          </p:cNvPr>
          <p:cNvSpPr/>
          <p:nvPr/>
        </p:nvSpPr>
        <p:spPr>
          <a:xfrm>
            <a:off x="851342" y="233868"/>
            <a:ext cx="8366232" cy="522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latin typeface="Tahoma" panose="020B0604030504040204" pitchFamily="34" charset="0"/>
                <a:ea typeface="Tahoma" panose="020B0604030504040204" pitchFamily="34" charset="0"/>
                <a:cs typeface="Tahoma" panose="020B0604030504040204" pitchFamily="34" charset="0"/>
              </a:rPr>
              <a:t>AI &amp; INFORMATION MNIPULATION</a:t>
            </a:r>
            <a:endPar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660B16E2-422B-4FF8-82FF-12AFB4DA7633}"/>
              </a:ext>
            </a:extLst>
          </p:cNvPr>
          <p:cNvSpPr txBox="1"/>
          <p:nvPr/>
        </p:nvSpPr>
        <p:spPr>
          <a:xfrm>
            <a:off x="735724" y="1124608"/>
            <a:ext cx="10836166" cy="3236598"/>
          </a:xfrm>
          <a:prstGeom prst="rect">
            <a:avLst/>
          </a:prstGeom>
          <a:noFill/>
        </p:spPr>
        <p:txBody>
          <a:bodyPr wrap="square">
            <a:spAutoFit/>
          </a:bodyPr>
          <a:lstStyle/>
          <a:p>
            <a:pPr marL="514350" indent="-514350" algn="just">
              <a:lnSpc>
                <a:spcPct val="150000"/>
              </a:lnSpc>
              <a:buFont typeface="+mj-lt"/>
              <a:buAutoNum type="arabicPeriod" startAt="4"/>
            </a:pPr>
            <a:r>
              <a:rPr lang="en-US" sz="2800" b="1" dirty="0">
                <a:latin typeface="Tahoma" panose="020B0604030504040204" pitchFamily="34" charset="0"/>
                <a:ea typeface="Tahoma" panose="020B0604030504040204" pitchFamily="34" charset="0"/>
                <a:cs typeface="Tahoma" panose="020B0604030504040204" pitchFamily="34" charset="0"/>
              </a:rPr>
              <a:t>Context Manipulation: </a:t>
            </a:r>
            <a:r>
              <a:rPr lang="en-US" sz="2800" dirty="0">
                <a:latin typeface="Tahoma" panose="020B0604030504040204" pitchFamily="34" charset="0"/>
                <a:ea typeface="Tahoma" panose="020B0604030504040204" pitchFamily="34" charset="0"/>
                <a:cs typeface="Tahoma" panose="020B0604030504040204" pitchFamily="34" charset="0"/>
              </a:rPr>
              <a:t>Misrepresenting </a:t>
            </a:r>
            <a:r>
              <a:rPr lang="en-US" sz="2800" i="1" dirty="0">
                <a:latin typeface="Tahoma" panose="020B0604030504040204" pitchFamily="34" charset="0"/>
                <a:ea typeface="Tahoma" panose="020B0604030504040204" pitchFamily="34" charset="0"/>
                <a:cs typeface="Tahoma" panose="020B0604030504040204" pitchFamily="34" charset="0"/>
              </a:rPr>
              <a:t>where</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i="1" dirty="0">
                <a:latin typeface="Tahoma" panose="020B0604030504040204" pitchFamily="34" charset="0"/>
                <a:ea typeface="Tahoma" panose="020B0604030504040204" pitchFamily="34" charset="0"/>
                <a:cs typeface="Tahoma" panose="020B0604030504040204" pitchFamily="34" charset="0"/>
              </a:rPr>
              <a:t>when</a:t>
            </a:r>
            <a:r>
              <a:rPr lang="en-US" sz="2800" dirty="0">
                <a:latin typeface="Tahoma" panose="020B0604030504040204" pitchFamily="34" charset="0"/>
                <a:ea typeface="Tahoma" panose="020B0604030504040204" pitchFamily="34" charset="0"/>
                <a:cs typeface="Tahoma" panose="020B0604030504040204" pitchFamily="34" charset="0"/>
              </a:rPr>
              <a:t>, or </a:t>
            </a:r>
            <a:r>
              <a:rPr lang="en-US" sz="2800" i="1" dirty="0">
                <a:latin typeface="Tahoma" panose="020B0604030504040204" pitchFamily="34" charset="0"/>
                <a:ea typeface="Tahoma" panose="020B0604030504040204" pitchFamily="34" charset="0"/>
                <a:cs typeface="Tahoma" panose="020B0604030504040204" pitchFamily="34" charset="0"/>
              </a:rPr>
              <a:t>how</a:t>
            </a:r>
            <a:r>
              <a:rPr lang="en-US" sz="2800" dirty="0">
                <a:latin typeface="Tahoma" panose="020B0604030504040204" pitchFamily="34" charset="0"/>
                <a:ea typeface="Tahoma" panose="020B0604030504040204" pitchFamily="34" charset="0"/>
                <a:cs typeface="Tahoma" panose="020B0604030504040204" pitchFamily="34" charset="0"/>
              </a:rPr>
              <a:t> information is used.</a:t>
            </a:r>
          </a:p>
          <a:p>
            <a:pPr marL="457200" indent="-457200" algn="just">
              <a:lnSpc>
                <a:spcPct val="150000"/>
              </a:lnSpc>
              <a:buFont typeface="Wingdings" panose="05000000000000000000" pitchFamily="2" charset="2"/>
              <a:buChar char="§"/>
            </a:pPr>
            <a:r>
              <a:rPr lang="en-US" sz="2800" dirty="0">
                <a:latin typeface="Tahoma" panose="020B0604030504040204" pitchFamily="34" charset="0"/>
                <a:ea typeface="Tahoma" panose="020B0604030504040204" pitchFamily="34" charset="0"/>
                <a:cs typeface="Tahoma" panose="020B0604030504040204" pitchFamily="34" charset="0"/>
              </a:rPr>
              <a:t>Presenting old news as new</a:t>
            </a:r>
          </a:p>
          <a:p>
            <a:pPr marL="457200" indent="-457200" algn="just">
              <a:lnSpc>
                <a:spcPct val="150000"/>
              </a:lnSpc>
              <a:buFont typeface="Wingdings" panose="05000000000000000000" pitchFamily="2" charset="2"/>
              <a:buChar char="§"/>
            </a:pPr>
            <a:r>
              <a:rPr lang="en-US" sz="2800" dirty="0">
                <a:latin typeface="Tahoma" panose="020B0604030504040204" pitchFamily="34" charset="0"/>
                <a:ea typeface="Tahoma" panose="020B0604030504040204" pitchFamily="34" charset="0"/>
                <a:cs typeface="Tahoma" panose="020B0604030504040204" pitchFamily="34" charset="0"/>
              </a:rPr>
              <a:t>Taking quotes out of context</a:t>
            </a:r>
          </a:p>
          <a:p>
            <a:pPr marL="457200" indent="-457200" algn="just">
              <a:lnSpc>
                <a:spcPct val="150000"/>
              </a:lnSpc>
              <a:buFont typeface="Wingdings" panose="05000000000000000000" pitchFamily="2" charset="2"/>
              <a:buChar char="§"/>
            </a:pPr>
            <a:r>
              <a:rPr lang="en-US" sz="2800" dirty="0">
                <a:latin typeface="Tahoma" panose="020B0604030504040204" pitchFamily="34" charset="0"/>
                <a:ea typeface="Tahoma" panose="020B0604030504040204" pitchFamily="34" charset="0"/>
                <a:cs typeface="Tahoma" panose="020B0604030504040204" pitchFamily="34" charset="0"/>
              </a:rPr>
              <a:t>Using true information at the wrong time to mislead</a:t>
            </a:r>
          </a:p>
        </p:txBody>
      </p:sp>
    </p:spTree>
    <p:extLst>
      <p:ext uri="{BB962C8B-B14F-4D97-AF65-F5344CB8AC3E}">
        <p14:creationId xmlns:p14="http://schemas.microsoft.com/office/powerpoint/2010/main" val="1736540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solidFill>
                <a:schemeClr val="bg1"/>
              </a:solidFill>
            </a:endParaRPr>
          </a:p>
        </p:txBody>
      </p:sp>
      <p:sp>
        <p:nvSpPr>
          <p:cNvPr id="3" name="Horizontal Scroll 2"/>
          <p:cNvSpPr/>
          <p:nvPr/>
        </p:nvSpPr>
        <p:spPr>
          <a:xfrm>
            <a:off x="4970" y="6553372"/>
            <a:ext cx="527593" cy="376813"/>
          </a:xfrm>
          <a:prstGeom prst="horizontalScroll">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t>23</a:t>
            </a:r>
            <a:endParaRPr lang="ar-SA" b="1" dirty="0"/>
          </a:p>
        </p:txBody>
      </p:sp>
      <p:sp>
        <p:nvSpPr>
          <p:cNvPr id="4" name="Rectangle 3">
            <a:extLst>
              <a:ext uri="{FF2B5EF4-FFF2-40B4-BE49-F238E27FC236}">
                <a16:creationId xmlns:a16="http://schemas.microsoft.com/office/drawing/2014/main" id="{FA31D29E-9981-4757-96FA-6B732D1209EC}"/>
              </a:ext>
            </a:extLst>
          </p:cNvPr>
          <p:cNvSpPr/>
          <p:nvPr/>
        </p:nvSpPr>
        <p:spPr>
          <a:xfrm>
            <a:off x="851342" y="233868"/>
            <a:ext cx="8366232" cy="522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latin typeface="Tahoma" panose="020B0604030504040204" pitchFamily="34" charset="0"/>
                <a:ea typeface="Tahoma" panose="020B0604030504040204" pitchFamily="34" charset="0"/>
                <a:cs typeface="Tahoma" panose="020B0604030504040204" pitchFamily="34" charset="0"/>
              </a:rPr>
              <a:t>AI &amp; INFORMATION MNIPULATION</a:t>
            </a:r>
            <a:endPar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660B16E2-422B-4FF8-82FF-12AFB4DA7633}"/>
              </a:ext>
            </a:extLst>
          </p:cNvPr>
          <p:cNvSpPr txBox="1"/>
          <p:nvPr/>
        </p:nvSpPr>
        <p:spPr>
          <a:xfrm>
            <a:off x="735724" y="1124608"/>
            <a:ext cx="10836166" cy="3236598"/>
          </a:xfrm>
          <a:prstGeom prst="rect">
            <a:avLst/>
          </a:prstGeom>
          <a:noFill/>
        </p:spPr>
        <p:txBody>
          <a:bodyPr wrap="square">
            <a:spAutoFit/>
          </a:bodyPr>
          <a:lstStyle/>
          <a:p>
            <a:pPr marL="514350" indent="-514350" algn="just">
              <a:lnSpc>
                <a:spcPct val="150000"/>
              </a:lnSpc>
              <a:buFont typeface="+mj-lt"/>
              <a:buAutoNum type="arabicPeriod" startAt="4"/>
            </a:pPr>
            <a:r>
              <a:rPr lang="en-US" sz="2800" b="1" dirty="0">
                <a:latin typeface="Tahoma" panose="020B0604030504040204" pitchFamily="34" charset="0"/>
                <a:ea typeface="Tahoma" panose="020B0604030504040204" pitchFamily="34" charset="0"/>
                <a:cs typeface="Tahoma" panose="020B0604030504040204" pitchFamily="34" charset="0"/>
              </a:rPr>
              <a:t>Context Manipulation: </a:t>
            </a:r>
            <a:r>
              <a:rPr lang="en-US" sz="2800" dirty="0">
                <a:latin typeface="Tahoma" panose="020B0604030504040204" pitchFamily="34" charset="0"/>
                <a:ea typeface="Tahoma" panose="020B0604030504040204" pitchFamily="34" charset="0"/>
                <a:cs typeface="Tahoma" panose="020B0604030504040204" pitchFamily="34" charset="0"/>
              </a:rPr>
              <a:t>Misrepresenting </a:t>
            </a:r>
            <a:r>
              <a:rPr lang="en-US" sz="2800" i="1" dirty="0">
                <a:latin typeface="Tahoma" panose="020B0604030504040204" pitchFamily="34" charset="0"/>
                <a:ea typeface="Tahoma" panose="020B0604030504040204" pitchFamily="34" charset="0"/>
                <a:cs typeface="Tahoma" panose="020B0604030504040204" pitchFamily="34" charset="0"/>
              </a:rPr>
              <a:t>where</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i="1" dirty="0">
                <a:latin typeface="Tahoma" panose="020B0604030504040204" pitchFamily="34" charset="0"/>
                <a:ea typeface="Tahoma" panose="020B0604030504040204" pitchFamily="34" charset="0"/>
                <a:cs typeface="Tahoma" panose="020B0604030504040204" pitchFamily="34" charset="0"/>
              </a:rPr>
              <a:t>when</a:t>
            </a:r>
            <a:r>
              <a:rPr lang="en-US" sz="2800" dirty="0">
                <a:latin typeface="Tahoma" panose="020B0604030504040204" pitchFamily="34" charset="0"/>
                <a:ea typeface="Tahoma" panose="020B0604030504040204" pitchFamily="34" charset="0"/>
                <a:cs typeface="Tahoma" panose="020B0604030504040204" pitchFamily="34" charset="0"/>
              </a:rPr>
              <a:t>, or </a:t>
            </a:r>
            <a:r>
              <a:rPr lang="en-US" sz="2800" i="1" dirty="0">
                <a:latin typeface="Tahoma" panose="020B0604030504040204" pitchFamily="34" charset="0"/>
                <a:ea typeface="Tahoma" panose="020B0604030504040204" pitchFamily="34" charset="0"/>
                <a:cs typeface="Tahoma" panose="020B0604030504040204" pitchFamily="34" charset="0"/>
              </a:rPr>
              <a:t>how</a:t>
            </a:r>
            <a:r>
              <a:rPr lang="en-US" sz="2800" dirty="0">
                <a:latin typeface="Tahoma" panose="020B0604030504040204" pitchFamily="34" charset="0"/>
                <a:ea typeface="Tahoma" panose="020B0604030504040204" pitchFamily="34" charset="0"/>
                <a:cs typeface="Tahoma" panose="020B0604030504040204" pitchFamily="34" charset="0"/>
              </a:rPr>
              <a:t> information is used.</a:t>
            </a:r>
          </a:p>
          <a:p>
            <a:pPr marL="457200" indent="-457200" algn="just">
              <a:lnSpc>
                <a:spcPct val="150000"/>
              </a:lnSpc>
              <a:buFont typeface="Wingdings" panose="05000000000000000000" pitchFamily="2" charset="2"/>
              <a:buChar char="§"/>
            </a:pPr>
            <a:r>
              <a:rPr lang="en-US" sz="2800" dirty="0">
                <a:latin typeface="Tahoma" panose="020B0604030504040204" pitchFamily="34" charset="0"/>
                <a:ea typeface="Tahoma" panose="020B0604030504040204" pitchFamily="34" charset="0"/>
                <a:cs typeface="Tahoma" panose="020B0604030504040204" pitchFamily="34" charset="0"/>
              </a:rPr>
              <a:t>Presenting old news as new</a:t>
            </a:r>
          </a:p>
          <a:p>
            <a:pPr marL="457200" indent="-457200" algn="just">
              <a:lnSpc>
                <a:spcPct val="150000"/>
              </a:lnSpc>
              <a:buFont typeface="Wingdings" panose="05000000000000000000" pitchFamily="2" charset="2"/>
              <a:buChar char="§"/>
            </a:pPr>
            <a:r>
              <a:rPr lang="en-US" sz="2800" dirty="0">
                <a:latin typeface="Tahoma" panose="020B0604030504040204" pitchFamily="34" charset="0"/>
                <a:ea typeface="Tahoma" panose="020B0604030504040204" pitchFamily="34" charset="0"/>
                <a:cs typeface="Tahoma" panose="020B0604030504040204" pitchFamily="34" charset="0"/>
              </a:rPr>
              <a:t>Taking quotes out of context</a:t>
            </a:r>
          </a:p>
          <a:p>
            <a:pPr marL="457200" indent="-457200" algn="just">
              <a:lnSpc>
                <a:spcPct val="150000"/>
              </a:lnSpc>
              <a:buFont typeface="Wingdings" panose="05000000000000000000" pitchFamily="2" charset="2"/>
              <a:buChar char="§"/>
            </a:pPr>
            <a:r>
              <a:rPr lang="en-US" sz="2800" dirty="0">
                <a:latin typeface="Tahoma" panose="020B0604030504040204" pitchFamily="34" charset="0"/>
                <a:ea typeface="Tahoma" panose="020B0604030504040204" pitchFamily="34" charset="0"/>
                <a:cs typeface="Tahoma" panose="020B0604030504040204" pitchFamily="34" charset="0"/>
              </a:rPr>
              <a:t>Using true information at the wrong time to mislead</a:t>
            </a:r>
          </a:p>
        </p:txBody>
      </p:sp>
    </p:spTree>
    <p:extLst>
      <p:ext uri="{BB962C8B-B14F-4D97-AF65-F5344CB8AC3E}">
        <p14:creationId xmlns:p14="http://schemas.microsoft.com/office/powerpoint/2010/main" val="1728685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solidFill>
                <a:schemeClr val="bg1"/>
              </a:solidFill>
            </a:endParaRPr>
          </a:p>
        </p:txBody>
      </p:sp>
      <p:pic>
        <p:nvPicPr>
          <p:cNvPr id="6" name="Picture 5">
            <a:extLst>
              <a:ext uri="{FF2B5EF4-FFF2-40B4-BE49-F238E27FC236}">
                <a16:creationId xmlns:a16="http://schemas.microsoft.com/office/drawing/2014/main" id="{95120EDD-D988-4D85-8785-5548D0213E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27"/>
            <a:ext cx="12192000" cy="6858000"/>
          </a:xfrm>
          <a:prstGeom prst="rect">
            <a:avLst/>
          </a:prstGeom>
        </p:spPr>
      </p:pic>
      <p:sp>
        <p:nvSpPr>
          <p:cNvPr id="9" name="Horizontal Scroll 2">
            <a:extLst>
              <a:ext uri="{FF2B5EF4-FFF2-40B4-BE49-F238E27FC236}">
                <a16:creationId xmlns:a16="http://schemas.microsoft.com/office/drawing/2014/main" id="{7B1D527D-94DF-44B4-9A5E-475AC0AA2BC0}"/>
              </a:ext>
            </a:extLst>
          </p:cNvPr>
          <p:cNvSpPr/>
          <p:nvPr/>
        </p:nvSpPr>
        <p:spPr>
          <a:xfrm>
            <a:off x="4970" y="6553372"/>
            <a:ext cx="527593" cy="376813"/>
          </a:xfrm>
          <a:prstGeom prst="horizontalScroll">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t>24</a:t>
            </a:r>
            <a:endParaRPr lang="ar-SA" b="1" dirty="0"/>
          </a:p>
        </p:txBody>
      </p:sp>
    </p:spTree>
    <p:extLst>
      <p:ext uri="{BB962C8B-B14F-4D97-AF65-F5344CB8AC3E}">
        <p14:creationId xmlns:p14="http://schemas.microsoft.com/office/powerpoint/2010/main" val="3277130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solidFill>
                <a:schemeClr val="bg1"/>
              </a:solidFill>
            </a:endParaRPr>
          </a:p>
        </p:txBody>
      </p:sp>
      <p:sp>
        <p:nvSpPr>
          <p:cNvPr id="3" name="Horizontal Scroll 2"/>
          <p:cNvSpPr/>
          <p:nvPr/>
        </p:nvSpPr>
        <p:spPr>
          <a:xfrm>
            <a:off x="4970" y="6553372"/>
            <a:ext cx="527593" cy="376813"/>
          </a:xfrm>
          <a:prstGeom prst="horizontalScroll">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t>25</a:t>
            </a:r>
            <a:endParaRPr lang="ar-SA" b="1" dirty="0"/>
          </a:p>
        </p:txBody>
      </p:sp>
      <p:sp>
        <p:nvSpPr>
          <p:cNvPr id="2" name="Rectangle 1">
            <a:extLst>
              <a:ext uri="{FF2B5EF4-FFF2-40B4-BE49-F238E27FC236}">
                <a16:creationId xmlns:a16="http://schemas.microsoft.com/office/drawing/2014/main" id="{A0FA8FAE-ABF5-46D2-B1E7-07C9FF54F836}"/>
              </a:ext>
            </a:extLst>
          </p:cNvPr>
          <p:cNvSpPr/>
          <p:nvPr/>
        </p:nvSpPr>
        <p:spPr>
          <a:xfrm>
            <a:off x="1" y="3"/>
            <a:ext cx="6842233" cy="6936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4000" b="1" dirty="0">
                <a:solidFill>
                  <a:srgbClr val="FFFF00"/>
                </a:solidFill>
                <a:latin typeface="Tahoma" panose="020B0604030504040204" pitchFamily="34" charset="0"/>
                <a:ea typeface="Tahoma" panose="020B0604030504040204" pitchFamily="34" charset="0"/>
                <a:cs typeface="Tahoma" panose="020B0604030504040204" pitchFamily="34" charset="0"/>
              </a:rPr>
              <a:t>SELECTIVITY PROCESSES</a:t>
            </a:r>
            <a:endParaRPr lang="en-US" sz="4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pic>
        <p:nvPicPr>
          <p:cNvPr id="7176" name="Picture 8" descr="Leon Festinger - Wikipedia">
            <a:extLst>
              <a:ext uri="{FF2B5EF4-FFF2-40B4-BE49-F238E27FC236}">
                <a16:creationId xmlns:a16="http://schemas.microsoft.com/office/drawing/2014/main" id="{55A14626-2C58-4A52-905C-2BEE0AC892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561" y="1671310"/>
            <a:ext cx="4575469" cy="292097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34BE458-A17C-4839-8B79-A83CA575F2AD}"/>
              </a:ext>
            </a:extLst>
          </p:cNvPr>
          <p:cNvSpPr txBox="1"/>
          <p:nvPr/>
        </p:nvSpPr>
        <p:spPr>
          <a:xfrm>
            <a:off x="332869" y="4739426"/>
            <a:ext cx="4775162" cy="584775"/>
          </a:xfrm>
          <a:prstGeom prst="rect">
            <a:avLst/>
          </a:prstGeom>
          <a:noFill/>
        </p:spPr>
        <p:txBody>
          <a:bodyPr wrap="square">
            <a:spAutoFit/>
          </a:bodyPr>
          <a:lstStyle/>
          <a:p>
            <a:r>
              <a:rPr lang="en-GB" sz="3200" b="1" dirty="0">
                <a:solidFill>
                  <a:srgbClr val="3333FF"/>
                </a:solidFill>
                <a:latin typeface="Tahoma" panose="020B0604030504040204" pitchFamily="34" charset="0"/>
                <a:ea typeface="Tahoma" panose="020B0604030504040204" pitchFamily="34" charset="0"/>
                <a:cs typeface="Tahoma" panose="020B0604030504040204" pitchFamily="34" charset="0"/>
              </a:rPr>
              <a:t>Leon Festinger (1957)</a:t>
            </a:r>
          </a:p>
        </p:txBody>
      </p:sp>
      <p:sp>
        <p:nvSpPr>
          <p:cNvPr id="14" name="TextBox 13">
            <a:extLst>
              <a:ext uri="{FF2B5EF4-FFF2-40B4-BE49-F238E27FC236}">
                <a16:creationId xmlns:a16="http://schemas.microsoft.com/office/drawing/2014/main" id="{664AED06-32A2-4D1D-8AD7-9ABDD8457A9C}"/>
              </a:ext>
            </a:extLst>
          </p:cNvPr>
          <p:cNvSpPr txBox="1"/>
          <p:nvPr/>
        </p:nvSpPr>
        <p:spPr>
          <a:xfrm>
            <a:off x="180466" y="981994"/>
            <a:ext cx="5127258" cy="646331"/>
          </a:xfrm>
          <a:prstGeom prst="rect">
            <a:avLst/>
          </a:prstGeom>
          <a:noFill/>
        </p:spPr>
        <p:txBody>
          <a:bodyPr wrap="square">
            <a:spAutoFit/>
          </a:bodyPr>
          <a:lstStyle/>
          <a:p>
            <a:r>
              <a:rPr lang="en-GB" sz="3600" b="1" dirty="0">
                <a:solidFill>
                  <a:srgbClr val="3333FF"/>
                </a:solidFill>
                <a:latin typeface="Tahoma" panose="020B0604030504040204" pitchFamily="34" charset="0"/>
                <a:ea typeface="Tahoma" panose="020B0604030504040204" pitchFamily="34" charset="0"/>
                <a:cs typeface="Tahoma" panose="020B0604030504040204" pitchFamily="34" charset="0"/>
              </a:rPr>
              <a:t>Cognitive Dissonance </a:t>
            </a:r>
          </a:p>
        </p:txBody>
      </p:sp>
      <p:pic>
        <p:nvPicPr>
          <p:cNvPr id="7178" name="Picture 10" descr="Dr. Joseph Klapper, director ...">
            <a:extLst>
              <a:ext uri="{FF2B5EF4-FFF2-40B4-BE49-F238E27FC236}">
                <a16:creationId xmlns:a16="http://schemas.microsoft.com/office/drawing/2014/main" id="{4D286D9D-34CE-42BB-BB20-BDC9EE2A9A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3048" y="1817643"/>
            <a:ext cx="4722612" cy="281741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B037EF8C-DD01-460E-87F8-9459D7CF6113}"/>
              </a:ext>
            </a:extLst>
          </p:cNvPr>
          <p:cNvSpPr txBox="1"/>
          <p:nvPr/>
        </p:nvSpPr>
        <p:spPr>
          <a:xfrm>
            <a:off x="6765169" y="1102864"/>
            <a:ext cx="4533450" cy="646331"/>
          </a:xfrm>
          <a:prstGeom prst="rect">
            <a:avLst/>
          </a:prstGeom>
          <a:noFill/>
        </p:spPr>
        <p:txBody>
          <a:bodyPr wrap="square">
            <a:spAutoFit/>
          </a:bodyPr>
          <a:lstStyle/>
          <a:p>
            <a:r>
              <a:rPr lang="en-GB" sz="3600" b="1" dirty="0">
                <a:solidFill>
                  <a:srgbClr val="3333FF"/>
                </a:solidFill>
                <a:latin typeface="Tahoma" panose="020B0604030504040204" pitchFamily="34" charset="0"/>
                <a:ea typeface="Tahoma" panose="020B0604030504040204" pitchFamily="34" charset="0"/>
                <a:cs typeface="Tahoma" panose="020B0604030504040204" pitchFamily="34" charset="0"/>
              </a:rPr>
              <a:t>Selective Exposure</a:t>
            </a:r>
          </a:p>
        </p:txBody>
      </p:sp>
      <p:sp>
        <p:nvSpPr>
          <p:cNvPr id="16" name="TextBox 15">
            <a:extLst>
              <a:ext uri="{FF2B5EF4-FFF2-40B4-BE49-F238E27FC236}">
                <a16:creationId xmlns:a16="http://schemas.microsoft.com/office/drawing/2014/main" id="{A9EDD532-14EB-47A4-A5D9-6A4F4F43A766}"/>
              </a:ext>
            </a:extLst>
          </p:cNvPr>
          <p:cNvSpPr txBox="1"/>
          <p:nvPr/>
        </p:nvSpPr>
        <p:spPr>
          <a:xfrm>
            <a:off x="6717885" y="4891826"/>
            <a:ext cx="4775162" cy="523220"/>
          </a:xfrm>
          <a:prstGeom prst="rect">
            <a:avLst/>
          </a:prstGeom>
          <a:noFill/>
        </p:spPr>
        <p:txBody>
          <a:bodyPr wrap="square">
            <a:spAutoFit/>
          </a:bodyPr>
          <a:lstStyle/>
          <a:p>
            <a:r>
              <a:rPr lang="en-GB" sz="2800" b="1" dirty="0">
                <a:solidFill>
                  <a:srgbClr val="3333FF"/>
                </a:solidFill>
                <a:latin typeface="Tahoma" panose="020B0604030504040204" pitchFamily="34" charset="0"/>
                <a:ea typeface="Tahoma" panose="020B0604030504040204" pitchFamily="34" charset="0"/>
                <a:cs typeface="Tahoma" panose="020B0604030504040204" pitchFamily="34" charset="0"/>
              </a:rPr>
              <a:t>Joseph T. Klapper (1960)</a:t>
            </a:r>
          </a:p>
        </p:txBody>
      </p:sp>
    </p:spTree>
    <p:extLst>
      <p:ext uri="{BB962C8B-B14F-4D97-AF65-F5344CB8AC3E}">
        <p14:creationId xmlns:p14="http://schemas.microsoft.com/office/powerpoint/2010/main" val="3864024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solidFill>
                <a:schemeClr val="bg1"/>
              </a:solidFill>
            </a:endParaRPr>
          </a:p>
        </p:txBody>
      </p:sp>
      <p:sp>
        <p:nvSpPr>
          <p:cNvPr id="3" name="Horizontal Scroll 2"/>
          <p:cNvSpPr/>
          <p:nvPr/>
        </p:nvSpPr>
        <p:spPr>
          <a:xfrm>
            <a:off x="4970" y="6553372"/>
            <a:ext cx="527593" cy="376813"/>
          </a:xfrm>
          <a:prstGeom prst="horizontalScroll">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t>26</a:t>
            </a:r>
            <a:endParaRPr lang="ar-SA" b="1" dirty="0"/>
          </a:p>
        </p:txBody>
      </p:sp>
      <p:sp>
        <p:nvSpPr>
          <p:cNvPr id="2" name="Rectangle 1">
            <a:extLst>
              <a:ext uri="{FF2B5EF4-FFF2-40B4-BE49-F238E27FC236}">
                <a16:creationId xmlns:a16="http://schemas.microsoft.com/office/drawing/2014/main" id="{A0FA8FAE-ABF5-46D2-B1E7-07C9FF54F836}"/>
              </a:ext>
            </a:extLst>
          </p:cNvPr>
          <p:cNvSpPr/>
          <p:nvPr/>
        </p:nvSpPr>
        <p:spPr>
          <a:xfrm>
            <a:off x="1" y="3"/>
            <a:ext cx="3867806" cy="6936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4000" b="1" dirty="0">
                <a:solidFill>
                  <a:srgbClr val="FF0000"/>
                </a:solidFill>
                <a:latin typeface="Tahoma" panose="020B0604030504040204" pitchFamily="34" charset="0"/>
                <a:ea typeface="Tahoma" panose="020B0604030504040204" pitchFamily="34" charset="0"/>
                <a:cs typeface="Tahoma" panose="020B0604030504040204" pitchFamily="34" charset="0"/>
              </a:rPr>
              <a:t>ALGORITHMS </a:t>
            </a:r>
            <a:endPar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7172" name="Picture 4" descr="Understanding Social Media Algorithms- Strategies for Maximizing Your  Engagement">
            <a:extLst>
              <a:ext uri="{FF2B5EF4-FFF2-40B4-BE49-F238E27FC236}">
                <a16:creationId xmlns:a16="http://schemas.microsoft.com/office/drawing/2014/main" id="{97458EAD-6F02-4797-A8CA-01BD272730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4477" y="285096"/>
            <a:ext cx="4330262" cy="3429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D4BE301-C5DB-45B0-B412-D025C3942DF9}"/>
              </a:ext>
            </a:extLst>
          </p:cNvPr>
          <p:cNvSpPr txBox="1"/>
          <p:nvPr/>
        </p:nvSpPr>
        <p:spPr>
          <a:xfrm>
            <a:off x="532563" y="769921"/>
            <a:ext cx="6025892" cy="5506764"/>
          </a:xfrm>
          <a:prstGeom prst="rect">
            <a:avLst/>
          </a:prstGeom>
          <a:noFill/>
        </p:spPr>
        <p:txBody>
          <a:bodyPr wrap="square">
            <a:spAutoFit/>
          </a:bodyPr>
          <a:lstStyle/>
          <a:p>
            <a:pPr algn="just">
              <a:lnSpc>
                <a:spcPct val="150000"/>
              </a:lnSpc>
            </a:pPr>
            <a:r>
              <a:rPr lang="en-GB" sz="4000" b="1" dirty="0">
                <a:solidFill>
                  <a:srgbClr val="003C50"/>
                </a:solidFill>
                <a:latin typeface="Tahoma" panose="020B0604030504040204" pitchFamily="34" charset="0"/>
                <a:ea typeface="Tahoma" panose="020B0604030504040204" pitchFamily="34" charset="0"/>
                <a:cs typeface="Tahoma" panose="020B0604030504040204" pitchFamily="34" charset="0"/>
              </a:rPr>
              <a:t>Big tech companies implement the studies of Festinger (1957) and Klapper (1960) through the use of AI to gratify you.</a:t>
            </a:r>
            <a:endParaRPr lang="en-US" sz="4000" b="1" dirty="0">
              <a:solidFill>
                <a:srgbClr val="003C50"/>
              </a:solidFill>
              <a:latin typeface="Tahoma" panose="020B0604030504040204" pitchFamily="34" charset="0"/>
              <a:ea typeface="Tahoma" panose="020B0604030504040204" pitchFamily="34" charset="0"/>
              <a:cs typeface="Tahoma" panose="020B0604030504040204" pitchFamily="34" charset="0"/>
            </a:endParaRPr>
          </a:p>
        </p:txBody>
      </p:sp>
      <p:pic>
        <p:nvPicPr>
          <p:cNvPr id="11266" name="Picture 2" descr="Uses and Gratifications Theory">
            <a:extLst>
              <a:ext uri="{FF2B5EF4-FFF2-40B4-BE49-F238E27FC236}">
                <a16:creationId xmlns:a16="http://schemas.microsoft.com/office/drawing/2014/main" id="{11648F45-82C0-483A-9F39-6FE96B094E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4477" y="3535264"/>
            <a:ext cx="4330261" cy="2655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28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solidFill>
                <a:schemeClr val="bg1"/>
              </a:solidFill>
            </a:endParaRPr>
          </a:p>
        </p:txBody>
      </p:sp>
      <p:sp>
        <p:nvSpPr>
          <p:cNvPr id="3" name="Horizontal Scroll 2"/>
          <p:cNvSpPr/>
          <p:nvPr/>
        </p:nvSpPr>
        <p:spPr>
          <a:xfrm>
            <a:off x="4970" y="6553372"/>
            <a:ext cx="527593" cy="376813"/>
          </a:xfrm>
          <a:prstGeom prst="horizontalScroll">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t>27</a:t>
            </a:r>
            <a:endParaRPr lang="ar-SA" b="1" dirty="0"/>
          </a:p>
        </p:txBody>
      </p:sp>
      <p:sp>
        <p:nvSpPr>
          <p:cNvPr id="2" name="Rectangle 1">
            <a:extLst>
              <a:ext uri="{FF2B5EF4-FFF2-40B4-BE49-F238E27FC236}">
                <a16:creationId xmlns:a16="http://schemas.microsoft.com/office/drawing/2014/main" id="{A0FA8FAE-ABF5-46D2-B1E7-07C9FF54F836}"/>
              </a:ext>
            </a:extLst>
          </p:cNvPr>
          <p:cNvSpPr/>
          <p:nvPr/>
        </p:nvSpPr>
        <p:spPr>
          <a:xfrm>
            <a:off x="0" y="3"/>
            <a:ext cx="4466897" cy="6936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3200" b="1" dirty="0">
                <a:solidFill>
                  <a:srgbClr val="FF0000"/>
                </a:solidFill>
                <a:latin typeface="Tahoma" panose="020B0604030504040204" pitchFamily="34" charset="0"/>
                <a:ea typeface="Tahoma" panose="020B0604030504040204" pitchFamily="34" charset="0"/>
                <a:cs typeface="Tahoma" panose="020B0604030504040204" pitchFamily="34" charset="0"/>
              </a:rPr>
              <a:t>DATA COLONIALISM</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7170" name="Picture 2" descr="Exploring the Rise of Data Colonialism: The Impact of AI on Society and the  Growing Resistance | Datafort">
            <a:extLst>
              <a:ext uri="{FF2B5EF4-FFF2-40B4-BE49-F238E27FC236}">
                <a16:creationId xmlns:a16="http://schemas.microsoft.com/office/drawing/2014/main" id="{2184D06A-D68A-4F6A-8918-EC0FE39448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6719" y="3237183"/>
            <a:ext cx="4466897" cy="30338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9ABAA93-71E7-4FFC-A146-39071D7E8EE8}"/>
              </a:ext>
            </a:extLst>
          </p:cNvPr>
          <p:cNvSpPr txBox="1"/>
          <p:nvPr/>
        </p:nvSpPr>
        <p:spPr>
          <a:xfrm>
            <a:off x="536027" y="1421558"/>
            <a:ext cx="6022427" cy="5162567"/>
          </a:xfrm>
          <a:prstGeom prst="rect">
            <a:avLst/>
          </a:prstGeom>
          <a:noFill/>
        </p:spPr>
        <p:txBody>
          <a:bodyPr wrap="square">
            <a:spAutoFit/>
          </a:bodyPr>
          <a:lstStyle/>
          <a:p>
            <a:pPr algn="just">
              <a:lnSpc>
                <a:spcPct val="150000"/>
              </a:lnSpc>
            </a:pPr>
            <a:r>
              <a:rPr lang="en-GB" sz="3200" b="1" dirty="0">
                <a:solidFill>
                  <a:srgbClr val="003C50"/>
                </a:solidFill>
                <a:latin typeface="Tahoma" panose="020B0604030504040204" pitchFamily="34" charset="0"/>
                <a:ea typeface="Tahoma" panose="020B0604030504040204" pitchFamily="34" charset="0"/>
                <a:cs typeface="Tahoma" panose="020B0604030504040204" pitchFamily="34" charset="0"/>
              </a:rPr>
              <a:t>Nothing is free, even in Freetown.</a:t>
            </a:r>
          </a:p>
          <a:p>
            <a:pPr algn="just">
              <a:lnSpc>
                <a:spcPct val="150000"/>
              </a:lnSpc>
            </a:pPr>
            <a:r>
              <a:rPr lang="en-GB" sz="3200" b="1" dirty="0">
                <a:solidFill>
                  <a:srgbClr val="003C50"/>
                </a:solidFill>
                <a:latin typeface="Tahoma" panose="020B0604030504040204" pitchFamily="34" charset="0"/>
                <a:ea typeface="Tahoma" panose="020B0604030504040204" pitchFamily="34" charset="0"/>
                <a:cs typeface="Tahoma" panose="020B0604030504040204" pitchFamily="34" charset="0"/>
              </a:rPr>
              <a:t>When you chat and watch videos for free on social media,        YOU </a:t>
            </a:r>
            <a:r>
              <a:rPr lang="en-GB" sz="3200" b="1" dirty="0">
                <a:solidFill>
                  <a:srgbClr val="FF0000"/>
                </a:solidFill>
                <a:latin typeface="Tahoma" panose="020B0604030504040204" pitchFamily="34" charset="0"/>
                <a:ea typeface="Tahoma" panose="020B0604030504040204" pitchFamily="34" charset="0"/>
                <a:cs typeface="Tahoma" panose="020B0604030504040204" pitchFamily="34" charset="0"/>
              </a:rPr>
              <a:t>ARE RATHER THE COMMODITY BEING SOLD OR TRADED!</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12290" name="Picture 2" descr="👉🏾 Backhand Index Pointing Right: Medium-Dark Skin Tone Emoji">
            <a:extLst>
              <a:ext uri="{FF2B5EF4-FFF2-40B4-BE49-F238E27FC236}">
                <a16:creationId xmlns:a16="http://schemas.microsoft.com/office/drawing/2014/main" id="{36B1A4BF-9F1E-419B-B46F-B6D081A380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6061" y="4449934"/>
            <a:ext cx="1303275" cy="805237"/>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1,498,000+ Caution Symbol Stock Photos, Pictures &amp; Royalty-Free Images -  iStock | Caution symbol vector, Caution symbol icon">
            <a:extLst>
              <a:ext uri="{FF2B5EF4-FFF2-40B4-BE49-F238E27FC236}">
                <a16:creationId xmlns:a16="http://schemas.microsoft.com/office/drawing/2014/main" id="{1496FCB5-0270-4432-8004-CC7DFE14D1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6719" y="504497"/>
            <a:ext cx="4466897" cy="266050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C2C74B8-2E6A-4290-8493-6C0D22745496}"/>
              </a:ext>
            </a:extLst>
          </p:cNvPr>
          <p:cNvSpPr txBox="1"/>
          <p:nvPr/>
        </p:nvSpPr>
        <p:spPr>
          <a:xfrm>
            <a:off x="4614038" y="88609"/>
            <a:ext cx="7010393" cy="461665"/>
          </a:xfrm>
          <a:prstGeom prst="rect">
            <a:avLst/>
          </a:prstGeom>
          <a:noFill/>
        </p:spPr>
        <p:txBody>
          <a:bodyPr wrap="square">
            <a:spAutoFit/>
          </a:bodyPr>
          <a:lstStyle/>
          <a:p>
            <a:r>
              <a:rPr lang="en-US" sz="24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Coined by Nick </a:t>
            </a:r>
            <a:r>
              <a:rPr lang="en-US" sz="2400" b="1"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Couldry</a:t>
            </a:r>
            <a:r>
              <a:rPr lang="en-US" sz="24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&amp; </a:t>
            </a:r>
            <a:r>
              <a:rPr lang="en-US" sz="2400" b="1" i="0" dirty="0">
                <a:solidFill>
                  <a:srgbClr val="333333"/>
                </a:solidFill>
                <a:effectLst/>
                <a:latin typeface="Tahoma" panose="020B0604030504040204" pitchFamily="34" charset="0"/>
                <a:ea typeface="Tahoma" panose="020B0604030504040204" pitchFamily="34" charset="0"/>
                <a:cs typeface="Tahoma" panose="020B0604030504040204" pitchFamily="34" charset="0"/>
              </a:rPr>
              <a:t>Ulises Ali </a:t>
            </a:r>
            <a:r>
              <a:rPr lang="en-US" sz="2400" b="1" i="0" dirty="0" err="1">
                <a:solidFill>
                  <a:srgbClr val="333333"/>
                </a:solidFill>
                <a:effectLst/>
                <a:latin typeface="Tahoma" panose="020B0604030504040204" pitchFamily="34" charset="0"/>
                <a:ea typeface="Tahoma" panose="020B0604030504040204" pitchFamily="34" charset="0"/>
                <a:cs typeface="Tahoma" panose="020B0604030504040204" pitchFamily="34" charset="0"/>
              </a:rPr>
              <a:t>Mejias</a:t>
            </a:r>
            <a:endParaRPr lang="en-US" sz="2400" b="1" i="0" dirty="0">
              <a:solidFill>
                <a:srgbClr val="333333"/>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1363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solidFill>
                <a:schemeClr val="bg1"/>
              </a:solidFill>
            </a:endParaRPr>
          </a:p>
        </p:txBody>
      </p:sp>
      <p:sp>
        <p:nvSpPr>
          <p:cNvPr id="3" name="Horizontal Scroll 2"/>
          <p:cNvSpPr/>
          <p:nvPr/>
        </p:nvSpPr>
        <p:spPr>
          <a:xfrm>
            <a:off x="4970" y="6553372"/>
            <a:ext cx="527593" cy="376813"/>
          </a:xfrm>
          <a:prstGeom prst="horizontalScroll">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t>28</a:t>
            </a:r>
            <a:endParaRPr lang="ar-SA" b="1" dirty="0"/>
          </a:p>
        </p:txBody>
      </p:sp>
      <p:sp>
        <p:nvSpPr>
          <p:cNvPr id="5" name="Rectangle 4">
            <a:extLst>
              <a:ext uri="{FF2B5EF4-FFF2-40B4-BE49-F238E27FC236}">
                <a16:creationId xmlns:a16="http://schemas.microsoft.com/office/drawing/2014/main" id="{CA2D8404-4E2E-40F7-AD2E-9C255F386030}"/>
              </a:ext>
            </a:extLst>
          </p:cNvPr>
          <p:cNvSpPr/>
          <p:nvPr/>
        </p:nvSpPr>
        <p:spPr>
          <a:xfrm>
            <a:off x="0" y="3"/>
            <a:ext cx="7662041" cy="6936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3200" b="1" dirty="0">
                <a:solidFill>
                  <a:srgbClr val="FF0000"/>
                </a:solidFill>
                <a:latin typeface="Tahoma" panose="020B0604030504040204" pitchFamily="34" charset="0"/>
                <a:ea typeface="Tahoma" panose="020B0604030504040204" pitchFamily="34" charset="0"/>
                <a:cs typeface="Tahoma" panose="020B0604030504040204" pitchFamily="34" charset="0"/>
              </a:rPr>
              <a:t>DATA COLONIALISM: How It Works</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971220CA-C5A9-4E78-AD97-494EEE06B7BB}"/>
              </a:ext>
            </a:extLst>
          </p:cNvPr>
          <p:cNvSpPr txBox="1"/>
          <p:nvPr/>
        </p:nvSpPr>
        <p:spPr>
          <a:xfrm>
            <a:off x="451948" y="567672"/>
            <a:ext cx="7819695" cy="1943481"/>
          </a:xfrm>
          <a:prstGeom prst="rect">
            <a:avLst/>
          </a:prstGeom>
          <a:noFill/>
        </p:spPr>
        <p:txBody>
          <a:bodyPr wrap="square">
            <a:spAutoFit/>
          </a:bodyPr>
          <a:lstStyle/>
          <a:p>
            <a:pPr algn="just">
              <a:lnSpc>
                <a:spcPct val="150000"/>
              </a:lnSpc>
            </a:pPr>
            <a:r>
              <a:rPr lang="en-US" sz="2800" dirty="0">
                <a:latin typeface="Tahoma" panose="020B0604030504040204" pitchFamily="34" charset="0"/>
                <a:ea typeface="Tahoma" panose="020B0604030504040204" pitchFamily="34" charset="0"/>
                <a:cs typeface="Tahoma" panose="020B0604030504040204" pitchFamily="34" charset="0"/>
              </a:rPr>
              <a:t>Because, just like old colonialism:</a:t>
            </a:r>
          </a:p>
          <a:p>
            <a:pPr marL="514350" indent="-514350" algn="just">
              <a:lnSpc>
                <a:spcPct val="150000"/>
              </a:lnSpc>
              <a:buFont typeface="+mj-lt"/>
              <a:buAutoNum type="arabicPeriod"/>
            </a:pPr>
            <a:r>
              <a:rPr lang="en-US" sz="2800" b="1" dirty="0">
                <a:latin typeface="Tahoma" panose="020B0604030504040204" pitchFamily="34" charset="0"/>
                <a:ea typeface="Tahoma" panose="020B0604030504040204" pitchFamily="34" charset="0"/>
                <a:cs typeface="Tahoma" panose="020B0604030504040204" pitchFamily="34" charset="0"/>
              </a:rPr>
              <a:t>A few powerful big tech companies</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b="1" dirty="0">
                <a:latin typeface="Tahoma" panose="020B0604030504040204" pitchFamily="34" charset="0"/>
                <a:ea typeface="Tahoma" panose="020B0604030504040204" pitchFamily="34" charset="0"/>
                <a:cs typeface="Tahoma" panose="020B0604030504040204" pitchFamily="34" charset="0"/>
              </a:rPr>
              <a:t>your data</a:t>
            </a:r>
            <a:r>
              <a:rPr lang="en-US" sz="2800" dirty="0">
                <a:latin typeface="Tahoma" panose="020B0604030504040204" pitchFamily="34" charset="0"/>
                <a:ea typeface="Tahoma" panose="020B0604030504040204" pitchFamily="34" charset="0"/>
                <a:cs typeface="Tahoma" panose="020B0604030504040204" pitchFamily="34" charset="0"/>
              </a:rPr>
              <a:t>.</a:t>
            </a:r>
          </a:p>
        </p:txBody>
      </p:sp>
      <p:sp>
        <p:nvSpPr>
          <p:cNvPr id="9" name="TextBox 8">
            <a:extLst>
              <a:ext uri="{FF2B5EF4-FFF2-40B4-BE49-F238E27FC236}">
                <a16:creationId xmlns:a16="http://schemas.microsoft.com/office/drawing/2014/main" id="{4137B5BC-5A88-4B15-91DC-B3D02A98B9DB}"/>
              </a:ext>
            </a:extLst>
          </p:cNvPr>
          <p:cNvSpPr txBox="1"/>
          <p:nvPr/>
        </p:nvSpPr>
        <p:spPr>
          <a:xfrm>
            <a:off x="399393" y="2648608"/>
            <a:ext cx="11529848" cy="4113306"/>
          </a:xfrm>
          <a:prstGeom prst="rect">
            <a:avLst/>
          </a:prstGeom>
          <a:noFill/>
        </p:spPr>
        <p:txBody>
          <a:bodyPr wrap="square">
            <a:spAutoFit/>
          </a:bodyPr>
          <a:lstStyle/>
          <a:p>
            <a:pPr marL="514350" indent="-514350" algn="just">
              <a:lnSpc>
                <a:spcPct val="150000"/>
              </a:lnSpc>
              <a:buFont typeface="+mj-lt"/>
              <a:buAutoNum type="arabicPeriod" startAt="2"/>
            </a:pPr>
            <a:r>
              <a:rPr lang="en-US" sz="2800" b="1" dirty="0">
                <a:latin typeface="Tahoma" panose="020B0604030504040204" pitchFamily="34" charset="0"/>
                <a:ea typeface="Tahoma" panose="020B0604030504040204" pitchFamily="34" charset="0"/>
                <a:cs typeface="Tahoma" panose="020B0604030504040204" pitchFamily="34" charset="0"/>
              </a:rPr>
              <a:t>You supply them vital information about your</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b="1" dirty="0">
                <a:latin typeface="Tahoma" panose="020B0604030504040204" pitchFamily="34" charset="0"/>
                <a:ea typeface="Tahoma" panose="020B0604030504040204" pitchFamily="34" charset="0"/>
                <a:cs typeface="Tahoma" panose="020B0604030504040204" pitchFamily="34" charset="0"/>
              </a:rPr>
              <a:t>behaviour, location, photos, messages, clicks</a:t>
            </a:r>
            <a:r>
              <a:rPr lang="en-US" sz="2800" dirty="0">
                <a:latin typeface="Tahoma" panose="020B0604030504040204" pitchFamily="34" charset="0"/>
                <a:ea typeface="Tahoma" panose="020B0604030504040204" pitchFamily="34" charset="0"/>
                <a:cs typeface="Tahoma" panose="020B0604030504040204" pitchFamily="34" charset="0"/>
              </a:rPr>
              <a:t>, etc.</a:t>
            </a:r>
          </a:p>
          <a:p>
            <a:pPr algn="just">
              <a:lnSpc>
                <a:spcPct val="150000"/>
              </a:lnSpc>
            </a:pPr>
            <a:endParaRPr lang="en-US" sz="1000" dirty="0">
              <a:latin typeface="Tahoma" panose="020B0604030504040204" pitchFamily="34" charset="0"/>
              <a:ea typeface="Tahoma" panose="020B0604030504040204" pitchFamily="34" charset="0"/>
              <a:cs typeface="Tahoma" panose="020B0604030504040204" pitchFamily="34" charset="0"/>
            </a:endParaRPr>
          </a:p>
          <a:p>
            <a:pPr marL="514350" indent="-514350" algn="just">
              <a:lnSpc>
                <a:spcPct val="150000"/>
              </a:lnSpc>
              <a:buFont typeface="+mj-lt"/>
              <a:buAutoNum type="arabicPeriod" startAt="2"/>
            </a:pPr>
            <a:r>
              <a:rPr lang="en-US" sz="2800" b="1" dirty="0">
                <a:latin typeface="Tahoma" panose="020B0604030504040204" pitchFamily="34" charset="0"/>
                <a:ea typeface="Tahoma" panose="020B0604030504040204" pitchFamily="34" charset="0"/>
                <a:cs typeface="Tahoma" panose="020B0604030504040204" pitchFamily="34" charset="0"/>
              </a:rPr>
              <a:t>The powerful actors benefit the most</a:t>
            </a:r>
            <a:r>
              <a:rPr lang="en-US" sz="2800" dirty="0">
                <a:latin typeface="Tahoma" panose="020B0604030504040204" pitchFamily="34" charset="0"/>
                <a:ea typeface="Tahoma" panose="020B0604030504040204" pitchFamily="34" charset="0"/>
                <a:cs typeface="Tahoma" panose="020B0604030504040204" pitchFamily="34" charset="0"/>
              </a:rPr>
              <a:t>, making money from targeted advertising, surveillance, and digital control.</a:t>
            </a:r>
          </a:p>
          <a:p>
            <a:pPr algn="just">
              <a:lnSpc>
                <a:spcPct val="150000"/>
              </a:lnSpc>
            </a:pPr>
            <a:r>
              <a:rPr lang="en-US" sz="2800" dirty="0">
                <a:latin typeface="Tahoma" panose="020B0604030504040204" pitchFamily="34" charset="0"/>
                <a:ea typeface="Tahoma" panose="020B0604030504040204" pitchFamily="34" charset="0"/>
                <a:cs typeface="Tahoma" panose="020B0604030504040204" pitchFamily="34" charset="0"/>
              </a:rPr>
              <a:t>    So, instead of taking your land</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dirty="0">
                <a:latin typeface="Tahoma" panose="020B0604030504040204" pitchFamily="34" charset="0"/>
                <a:ea typeface="Tahoma" panose="020B0604030504040204" pitchFamily="34" charset="0"/>
                <a:cs typeface="Tahoma" panose="020B0604030504040204" pitchFamily="34" charset="0"/>
              </a:rPr>
              <a:t>as they did before, they take your</a:t>
            </a:r>
          </a:p>
          <a:p>
            <a:pPr algn="just">
              <a:lnSpc>
                <a:spcPct val="150000"/>
              </a:lnSpc>
            </a:pPr>
            <a:r>
              <a:rPr lang="en-US" sz="2800" dirty="0">
                <a:latin typeface="Tahoma" panose="020B0604030504040204" pitchFamily="34" charset="0"/>
                <a:ea typeface="Tahoma" panose="020B0604030504040204" pitchFamily="34" charset="0"/>
                <a:cs typeface="Tahoma" panose="020B0604030504040204" pitchFamily="34" charset="0"/>
              </a:rPr>
              <a:t>    personal data.   </a:t>
            </a:r>
          </a:p>
        </p:txBody>
      </p:sp>
      <p:pic>
        <p:nvPicPr>
          <p:cNvPr id="8" name="Picture 2" descr="Data Colonialism Is Real. But So Is the Decentralized Resistance.">
            <a:extLst>
              <a:ext uri="{FF2B5EF4-FFF2-40B4-BE49-F238E27FC236}">
                <a16:creationId xmlns:a16="http://schemas.microsoft.com/office/drawing/2014/main" id="{CC91819F-7236-4BF3-95A5-4FF856ADB98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9296" y="-31523"/>
            <a:ext cx="3725917" cy="28272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518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solidFill>
                <a:schemeClr val="bg1"/>
              </a:solidFill>
            </a:endParaRPr>
          </a:p>
        </p:txBody>
      </p:sp>
      <p:sp>
        <p:nvSpPr>
          <p:cNvPr id="3" name="Horizontal Scroll 2"/>
          <p:cNvSpPr/>
          <p:nvPr/>
        </p:nvSpPr>
        <p:spPr>
          <a:xfrm>
            <a:off x="4970" y="6553372"/>
            <a:ext cx="527593" cy="376813"/>
          </a:xfrm>
          <a:prstGeom prst="horizontalScroll">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t>29</a:t>
            </a:r>
            <a:endParaRPr lang="ar-SA" b="1" dirty="0"/>
          </a:p>
        </p:txBody>
      </p:sp>
      <p:pic>
        <p:nvPicPr>
          <p:cNvPr id="9218" name="Picture 2" descr="Facebook symbol i">
            <a:extLst>
              <a:ext uri="{FF2B5EF4-FFF2-40B4-BE49-F238E27FC236}">
                <a16:creationId xmlns:a16="http://schemas.microsoft.com/office/drawing/2014/main" id="{56BBBBBC-A530-4C43-84A5-E611C1F146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4196" y="-11884"/>
            <a:ext cx="3815252" cy="252303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A2D8404-4E2E-40F7-AD2E-9C255F386030}"/>
              </a:ext>
            </a:extLst>
          </p:cNvPr>
          <p:cNvSpPr/>
          <p:nvPr/>
        </p:nvSpPr>
        <p:spPr>
          <a:xfrm>
            <a:off x="0" y="0"/>
            <a:ext cx="6852745" cy="6936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3200" b="1" dirty="0">
                <a:solidFill>
                  <a:srgbClr val="FF0000"/>
                </a:solidFill>
                <a:latin typeface="Tahoma" panose="020B0604030504040204" pitchFamily="34" charset="0"/>
                <a:ea typeface="Tahoma" panose="020B0604030504040204" pitchFamily="34" charset="0"/>
                <a:cs typeface="Tahoma" panose="020B0604030504040204" pitchFamily="34" charset="0"/>
              </a:rPr>
              <a:t>DATA COLONIALISM: The Risks?</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42C7DEA0-D334-4EF5-B07E-CE4DBF16FD3C}"/>
              </a:ext>
            </a:extLst>
          </p:cNvPr>
          <p:cNvSpPr txBox="1"/>
          <p:nvPr/>
        </p:nvSpPr>
        <p:spPr>
          <a:xfrm>
            <a:off x="515013" y="767370"/>
            <a:ext cx="7809182" cy="2589812"/>
          </a:xfrm>
          <a:prstGeom prst="rect">
            <a:avLst/>
          </a:prstGeom>
          <a:noFill/>
        </p:spPr>
        <p:txBody>
          <a:bodyPr wrap="square">
            <a:spAutoFit/>
          </a:bodyPr>
          <a:lstStyle/>
          <a:p>
            <a:pPr marL="457200" indent="-457200" algn="just">
              <a:lnSpc>
                <a:spcPct val="150000"/>
              </a:lnSpc>
              <a:buFont typeface="Wingdings" panose="05000000000000000000" pitchFamily="2" charset="2"/>
              <a:buChar char="q"/>
            </a:pPr>
            <a:r>
              <a:rPr lang="en-US" sz="2800" b="1" dirty="0">
                <a:latin typeface="Tahoma" panose="020B0604030504040204" pitchFamily="34" charset="0"/>
                <a:ea typeface="Tahoma" panose="020B0604030504040204" pitchFamily="34" charset="0"/>
                <a:cs typeface="Tahoma" panose="020B0604030504040204" pitchFamily="34" charset="0"/>
              </a:rPr>
              <a:t>Loss of privacy</a:t>
            </a:r>
            <a:r>
              <a:rPr lang="en-US" sz="2800" dirty="0">
                <a:latin typeface="Tahoma" panose="020B0604030504040204" pitchFamily="34" charset="0"/>
                <a:ea typeface="Tahoma" panose="020B0604030504040204" pitchFamily="34" charset="0"/>
                <a:cs typeface="Tahoma" panose="020B0604030504040204" pitchFamily="34" charset="0"/>
              </a:rPr>
              <a:t> - you don’t know who has your data or how it is being used.</a:t>
            </a:r>
          </a:p>
          <a:p>
            <a:pPr marL="457200" indent="-457200" algn="just">
              <a:lnSpc>
                <a:spcPct val="150000"/>
              </a:lnSpc>
              <a:buFont typeface="Wingdings" panose="05000000000000000000" pitchFamily="2" charset="2"/>
              <a:buChar char="q"/>
            </a:pPr>
            <a:r>
              <a:rPr lang="en-US" sz="2800" b="1" dirty="0">
                <a:latin typeface="Tahoma" panose="020B0604030504040204" pitchFamily="34" charset="0"/>
                <a:ea typeface="Tahoma" panose="020B0604030504040204" pitchFamily="34" charset="0"/>
                <a:cs typeface="Tahoma" panose="020B0604030504040204" pitchFamily="34" charset="0"/>
              </a:rPr>
              <a:t>Dependency</a:t>
            </a:r>
            <a:r>
              <a:rPr lang="en-US" sz="2800" dirty="0">
                <a:latin typeface="Tahoma" panose="020B0604030504040204" pitchFamily="34" charset="0"/>
                <a:ea typeface="Tahoma" panose="020B0604030504040204" pitchFamily="34" charset="0"/>
                <a:cs typeface="Tahoma" panose="020B0604030504040204" pitchFamily="34" charset="0"/>
              </a:rPr>
              <a:t> - countries rely on foreign tech infrastructure.</a:t>
            </a:r>
          </a:p>
        </p:txBody>
      </p:sp>
      <p:sp>
        <p:nvSpPr>
          <p:cNvPr id="11" name="TextBox 10">
            <a:extLst>
              <a:ext uri="{FF2B5EF4-FFF2-40B4-BE49-F238E27FC236}">
                <a16:creationId xmlns:a16="http://schemas.microsoft.com/office/drawing/2014/main" id="{27171944-BDF5-413B-AAC3-1D12735CBD4C}"/>
              </a:ext>
            </a:extLst>
          </p:cNvPr>
          <p:cNvSpPr txBox="1"/>
          <p:nvPr/>
        </p:nvSpPr>
        <p:spPr>
          <a:xfrm>
            <a:off x="409903" y="3649474"/>
            <a:ext cx="11456276" cy="2589812"/>
          </a:xfrm>
          <a:prstGeom prst="rect">
            <a:avLst/>
          </a:prstGeom>
          <a:noFill/>
        </p:spPr>
        <p:txBody>
          <a:bodyPr wrap="square">
            <a:spAutoFit/>
          </a:bodyPr>
          <a:lstStyle/>
          <a:p>
            <a:pPr marL="457200" indent="-457200" algn="just">
              <a:lnSpc>
                <a:spcPct val="150000"/>
              </a:lnSpc>
              <a:buFont typeface="Wingdings" panose="05000000000000000000" pitchFamily="2" charset="2"/>
              <a:buChar char="q"/>
            </a:pPr>
            <a:r>
              <a:rPr lang="en-US" sz="2800" b="1" dirty="0">
                <a:latin typeface="Tahoma" panose="020B0604030504040204" pitchFamily="34" charset="0"/>
                <a:ea typeface="Tahoma" panose="020B0604030504040204" pitchFamily="34" charset="0"/>
                <a:cs typeface="Tahoma" panose="020B0604030504040204" pitchFamily="34" charset="0"/>
              </a:rPr>
              <a:t>Economic exploitation</a:t>
            </a:r>
            <a:r>
              <a:rPr lang="en-US" sz="2800" dirty="0">
                <a:latin typeface="Tahoma" panose="020B0604030504040204" pitchFamily="34" charset="0"/>
                <a:ea typeface="Tahoma" panose="020B0604030504040204" pitchFamily="34" charset="0"/>
                <a:cs typeface="Tahoma" panose="020B0604030504040204" pitchFamily="34" charset="0"/>
              </a:rPr>
              <a:t> - others profit from your data while users get little or nothing.</a:t>
            </a:r>
          </a:p>
          <a:p>
            <a:pPr marL="457200" indent="-457200" algn="just">
              <a:lnSpc>
                <a:spcPct val="150000"/>
              </a:lnSpc>
              <a:buFont typeface="Wingdings" panose="05000000000000000000" pitchFamily="2" charset="2"/>
              <a:buChar char="q"/>
            </a:pPr>
            <a:r>
              <a:rPr lang="en-US" sz="2800" b="1" dirty="0">
                <a:latin typeface="Tahoma" panose="020B0604030504040204" pitchFamily="34" charset="0"/>
                <a:ea typeface="Tahoma" panose="020B0604030504040204" pitchFamily="34" charset="0"/>
                <a:cs typeface="Tahoma" panose="020B0604030504040204" pitchFamily="34" charset="0"/>
              </a:rPr>
              <a:t>Control and influence</a:t>
            </a:r>
            <a:r>
              <a:rPr lang="en-US" sz="2800" dirty="0">
                <a:latin typeface="Tahoma" panose="020B0604030504040204" pitchFamily="34" charset="0"/>
                <a:ea typeface="Tahoma" panose="020B0604030504040204" pitchFamily="34" charset="0"/>
                <a:cs typeface="Tahoma" panose="020B0604030504040204" pitchFamily="34" charset="0"/>
              </a:rPr>
              <a:t> - data can be used to shape opinions, behaviour, or even politics.</a:t>
            </a:r>
          </a:p>
        </p:txBody>
      </p:sp>
    </p:spTree>
    <p:extLst>
      <p:ext uri="{BB962C8B-B14F-4D97-AF65-F5344CB8AC3E}">
        <p14:creationId xmlns:p14="http://schemas.microsoft.com/office/powerpoint/2010/main" val="2992707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p>
        </p:txBody>
      </p:sp>
      <p:sp>
        <p:nvSpPr>
          <p:cNvPr id="3" name="Horizontal Scroll 2"/>
          <p:cNvSpPr/>
          <p:nvPr/>
        </p:nvSpPr>
        <p:spPr>
          <a:xfrm>
            <a:off x="11680449" y="6511331"/>
            <a:ext cx="527593" cy="376813"/>
          </a:xfrm>
          <a:prstGeom prst="horizontalScroll">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t>03</a:t>
            </a:r>
            <a:endParaRPr lang="ar-SA" b="1" dirty="0"/>
          </a:p>
        </p:txBody>
      </p:sp>
      <p:sp>
        <p:nvSpPr>
          <p:cNvPr id="9" name="TextBox 8">
            <a:extLst>
              <a:ext uri="{FF2B5EF4-FFF2-40B4-BE49-F238E27FC236}">
                <a16:creationId xmlns:a16="http://schemas.microsoft.com/office/drawing/2014/main" id="{87723998-7283-4956-A8D4-DBAE41917AF9}"/>
              </a:ext>
            </a:extLst>
          </p:cNvPr>
          <p:cNvSpPr txBox="1"/>
          <p:nvPr/>
        </p:nvSpPr>
        <p:spPr>
          <a:xfrm>
            <a:off x="693019" y="611048"/>
            <a:ext cx="6602931" cy="5488747"/>
          </a:xfrm>
          <a:prstGeom prst="rect">
            <a:avLst/>
          </a:prstGeom>
          <a:noFill/>
        </p:spPr>
        <p:txBody>
          <a:bodyPr wrap="square">
            <a:spAutoFit/>
          </a:bodyPr>
          <a:lstStyle/>
          <a:p>
            <a:pPr algn="ctr">
              <a:lnSpc>
                <a:spcPct val="150000"/>
              </a:lnSpc>
            </a:pPr>
            <a:r>
              <a:rPr lang="en-US" sz="6000" b="1" dirty="0">
                <a:solidFill>
                  <a:srgbClr val="003C50"/>
                </a:solidFill>
                <a:latin typeface="Arial Black" panose="020B0A04020102020204" pitchFamily="34" charset="0"/>
              </a:rPr>
              <a:t>WHAT IS THE RELEVANCE</a:t>
            </a:r>
          </a:p>
          <a:p>
            <a:pPr algn="ctr">
              <a:lnSpc>
                <a:spcPct val="150000"/>
              </a:lnSpc>
            </a:pPr>
            <a:r>
              <a:rPr lang="en-US" sz="6000" b="1" dirty="0">
                <a:solidFill>
                  <a:srgbClr val="003C50"/>
                </a:solidFill>
                <a:latin typeface="Arial Black" panose="020B0A04020102020204" pitchFamily="34" charset="0"/>
              </a:rPr>
              <a:t>/SIGNIFICANCE OF THIS TOPIC</a:t>
            </a:r>
          </a:p>
        </p:txBody>
      </p:sp>
      <p:pic>
        <p:nvPicPr>
          <p:cNvPr id="10" name="Picture 10" descr="نتيجة بحث الصور عن ‪moving QUESTION MARK‬‏">
            <a:extLst>
              <a:ext uri="{FF2B5EF4-FFF2-40B4-BE49-F238E27FC236}">
                <a16:creationId xmlns:a16="http://schemas.microsoft.com/office/drawing/2014/main" id="{7F6E9B12-FB8E-493F-AABE-4EDC4074F65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094260" y="1089228"/>
            <a:ext cx="1060394" cy="4936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467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solidFill>
                <a:schemeClr val="bg1"/>
              </a:solidFill>
            </a:endParaRPr>
          </a:p>
        </p:txBody>
      </p:sp>
      <p:sp>
        <p:nvSpPr>
          <p:cNvPr id="3" name="Horizontal Scroll 2"/>
          <p:cNvSpPr/>
          <p:nvPr/>
        </p:nvSpPr>
        <p:spPr>
          <a:xfrm>
            <a:off x="4970" y="6553372"/>
            <a:ext cx="527593" cy="376813"/>
          </a:xfrm>
          <a:prstGeom prst="horizontalScroll">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t>30</a:t>
            </a:r>
            <a:endParaRPr lang="ar-SA" b="1" dirty="0"/>
          </a:p>
        </p:txBody>
      </p:sp>
      <p:pic>
        <p:nvPicPr>
          <p:cNvPr id="9218" name="Picture 2" descr="Facebook symbol i">
            <a:extLst>
              <a:ext uri="{FF2B5EF4-FFF2-40B4-BE49-F238E27FC236}">
                <a16:creationId xmlns:a16="http://schemas.microsoft.com/office/drawing/2014/main" id="{56BBBBBC-A530-4C43-84A5-E611C1F146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4196" y="-11884"/>
            <a:ext cx="3815252" cy="252303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A2D8404-4E2E-40F7-AD2E-9C255F386030}"/>
              </a:ext>
            </a:extLst>
          </p:cNvPr>
          <p:cNvSpPr/>
          <p:nvPr/>
        </p:nvSpPr>
        <p:spPr>
          <a:xfrm>
            <a:off x="0" y="0"/>
            <a:ext cx="6852745" cy="6936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3200" b="1" dirty="0">
                <a:solidFill>
                  <a:srgbClr val="FF0000"/>
                </a:solidFill>
                <a:latin typeface="Tahoma" panose="020B0604030504040204" pitchFamily="34" charset="0"/>
                <a:ea typeface="Tahoma" panose="020B0604030504040204" pitchFamily="34" charset="0"/>
                <a:cs typeface="Tahoma" panose="020B0604030504040204" pitchFamily="34" charset="0"/>
              </a:rPr>
              <a:t>DATA COLONIALISM: The Risks?</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E0ECBA52-187C-4CEA-B908-CCA9600AD7FD}"/>
              </a:ext>
            </a:extLst>
          </p:cNvPr>
          <p:cNvSpPr txBox="1"/>
          <p:nvPr/>
        </p:nvSpPr>
        <p:spPr>
          <a:xfrm>
            <a:off x="546537" y="883664"/>
            <a:ext cx="7451835" cy="2589812"/>
          </a:xfrm>
          <a:prstGeom prst="rect">
            <a:avLst/>
          </a:prstGeom>
          <a:noFill/>
        </p:spPr>
        <p:txBody>
          <a:bodyPr wrap="square">
            <a:spAutoFit/>
          </a:bodyPr>
          <a:lstStyle/>
          <a:p>
            <a:pPr algn="just">
              <a:lnSpc>
                <a:spcPct val="150000"/>
              </a:lnSpc>
            </a:pPr>
            <a:r>
              <a:rPr lang="en-US" sz="28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Big Tech companies have no qualms. They amass profits while their products are used to incite violence and spread disinformation.</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id="{CAB5D078-4F5B-4E4F-B171-8E57EA4A4D1A}"/>
              </a:ext>
            </a:extLst>
          </p:cNvPr>
          <p:cNvSpPr txBox="1"/>
          <p:nvPr/>
        </p:nvSpPr>
        <p:spPr>
          <a:xfrm>
            <a:off x="599090" y="3716195"/>
            <a:ext cx="8607972" cy="2589812"/>
          </a:xfrm>
          <a:prstGeom prst="rect">
            <a:avLst/>
          </a:prstGeom>
          <a:noFill/>
        </p:spPr>
        <p:txBody>
          <a:bodyPr wrap="square">
            <a:spAutoFit/>
          </a:bodyPr>
          <a:lstStyle/>
          <a:p>
            <a:pPr algn="just">
              <a:lnSpc>
                <a:spcPct val="150000"/>
              </a:lnSpc>
            </a:pPr>
            <a:r>
              <a:rPr lang="en-US" sz="28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More dangerous, have you ever imagined sensitive information, sources of legislation of Islam being in the possession and control of enemies of Islam </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pic>
        <p:nvPicPr>
          <p:cNvPr id="14" name="Picture 10" descr="نتيجة بحث الصور عن ‪moving QUESTION MARK‬‏">
            <a:extLst>
              <a:ext uri="{FF2B5EF4-FFF2-40B4-BE49-F238E27FC236}">
                <a16:creationId xmlns:a16="http://schemas.microsoft.com/office/drawing/2014/main" id="{B77DE7D4-E379-4589-9EBF-5FDDBAF9720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827176" y="3716195"/>
            <a:ext cx="720739" cy="2211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078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solidFill>
                <a:schemeClr val="bg1"/>
              </a:solidFill>
            </a:endParaRPr>
          </a:p>
        </p:txBody>
      </p:sp>
      <p:sp>
        <p:nvSpPr>
          <p:cNvPr id="3" name="Horizontal Scroll 2"/>
          <p:cNvSpPr/>
          <p:nvPr/>
        </p:nvSpPr>
        <p:spPr>
          <a:xfrm>
            <a:off x="4970" y="6553372"/>
            <a:ext cx="527593" cy="376813"/>
          </a:xfrm>
          <a:prstGeom prst="horizontalScroll">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t>31</a:t>
            </a:r>
            <a:endParaRPr lang="ar-SA" b="1" dirty="0"/>
          </a:p>
        </p:txBody>
      </p:sp>
      <p:sp>
        <p:nvSpPr>
          <p:cNvPr id="5" name="Rectangle 4">
            <a:extLst>
              <a:ext uri="{FF2B5EF4-FFF2-40B4-BE49-F238E27FC236}">
                <a16:creationId xmlns:a16="http://schemas.microsoft.com/office/drawing/2014/main" id="{8324FAA5-4102-492D-81BA-C99CB61ADAC6}"/>
              </a:ext>
            </a:extLst>
          </p:cNvPr>
          <p:cNvSpPr/>
          <p:nvPr/>
        </p:nvSpPr>
        <p:spPr>
          <a:xfrm>
            <a:off x="1" y="0"/>
            <a:ext cx="4614040" cy="3762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solidFill>
                  <a:srgbClr val="FFFF00"/>
                </a:solidFill>
                <a:latin typeface="Tahoma" panose="020B0604030504040204" pitchFamily="34" charset="0"/>
                <a:ea typeface="Tahoma" panose="020B0604030504040204" pitchFamily="34" charset="0"/>
                <a:cs typeface="Tahoma" panose="020B0604030504040204" pitchFamily="34" charset="0"/>
              </a:rPr>
              <a:t>AI &amp; CYBER WAR OF FATWA</a:t>
            </a:r>
            <a:endParaRPr lang="en-US" sz="6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10" descr="نتيجة بحث الصور عن ‪moving QUESTION MARK‬‏">
            <a:extLst>
              <a:ext uri="{FF2B5EF4-FFF2-40B4-BE49-F238E27FC236}">
                <a16:creationId xmlns:a16="http://schemas.microsoft.com/office/drawing/2014/main" id="{1338F040-C6FF-40AD-8B2F-E20E01E5636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217572" y="132177"/>
            <a:ext cx="1387366" cy="312603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 Thinking Face Emoji: Meaning &amp; Usage">
            <a:extLst>
              <a:ext uri="{FF2B5EF4-FFF2-40B4-BE49-F238E27FC236}">
                <a16:creationId xmlns:a16="http://schemas.microsoft.com/office/drawing/2014/main" id="{7768980F-2A9B-4EA5-A86A-7A68491548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9145" y="132178"/>
            <a:ext cx="4319751" cy="3630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335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solidFill>
                <a:schemeClr val="bg1"/>
              </a:solidFill>
            </a:endParaRPr>
          </a:p>
        </p:txBody>
      </p:sp>
      <p:sp>
        <p:nvSpPr>
          <p:cNvPr id="3" name="Horizontal Scroll 2"/>
          <p:cNvSpPr/>
          <p:nvPr/>
        </p:nvSpPr>
        <p:spPr>
          <a:xfrm>
            <a:off x="4970" y="6553372"/>
            <a:ext cx="527593" cy="376813"/>
          </a:xfrm>
          <a:prstGeom prst="horizontalScroll">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t>32</a:t>
            </a:r>
            <a:endParaRPr lang="ar-SA" b="1" dirty="0"/>
          </a:p>
        </p:txBody>
      </p:sp>
      <p:sp>
        <p:nvSpPr>
          <p:cNvPr id="5" name="Rectangle 4">
            <a:extLst>
              <a:ext uri="{FF2B5EF4-FFF2-40B4-BE49-F238E27FC236}">
                <a16:creationId xmlns:a16="http://schemas.microsoft.com/office/drawing/2014/main" id="{8324FAA5-4102-492D-81BA-C99CB61ADAC6}"/>
              </a:ext>
            </a:extLst>
          </p:cNvPr>
          <p:cNvSpPr/>
          <p:nvPr/>
        </p:nvSpPr>
        <p:spPr>
          <a:xfrm>
            <a:off x="1" y="0"/>
            <a:ext cx="4382814" cy="325820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6000" b="1" dirty="0">
                <a:solidFill>
                  <a:srgbClr val="FFFF00"/>
                </a:solidFill>
                <a:latin typeface="Tahoma" panose="020B0604030504040204" pitchFamily="34" charset="0"/>
                <a:ea typeface="Tahoma" panose="020B0604030504040204" pitchFamily="34" charset="0"/>
                <a:cs typeface="Tahoma" panose="020B0604030504040204" pitchFamily="34" charset="0"/>
              </a:rPr>
              <a:t>AI &amp; ISSUANCE OF FATWA</a:t>
            </a:r>
            <a:endParaRPr lang="en-US" sz="6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10" descr="نتيجة بحث الصور عن ‪moving QUESTION MARK‬‏">
            <a:extLst>
              <a:ext uri="{FF2B5EF4-FFF2-40B4-BE49-F238E27FC236}">
                <a16:creationId xmlns:a16="http://schemas.microsoft.com/office/drawing/2014/main" id="{1338F040-C6FF-40AD-8B2F-E20E01E5636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217572" y="132177"/>
            <a:ext cx="1387366" cy="312603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 Thinking Face Emoji: Meaning &amp; Usage">
            <a:extLst>
              <a:ext uri="{FF2B5EF4-FFF2-40B4-BE49-F238E27FC236}">
                <a16:creationId xmlns:a16="http://schemas.microsoft.com/office/drawing/2014/main" id="{7768980F-2A9B-4EA5-A86A-7A68491548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2815" y="22172"/>
            <a:ext cx="4540467" cy="3258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528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p>
        </p:txBody>
      </p:sp>
      <p:pic>
        <p:nvPicPr>
          <p:cNvPr id="16" name="Picture 2" descr="C:\Users\Hussain Bin Hyacinth\Desktop\FB_IMG_16590380634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99077" y="45451"/>
            <a:ext cx="1992923" cy="150200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7" name="Rectangle 16"/>
          <p:cNvSpPr/>
          <p:nvPr/>
        </p:nvSpPr>
        <p:spPr>
          <a:xfrm>
            <a:off x="10430200" y="1201784"/>
            <a:ext cx="1587616" cy="288032"/>
          </a:xfrm>
          <a:prstGeom prst="rect">
            <a:avLst/>
          </a:prstGeom>
          <a:pattFill prst="openDmnd">
            <a:fgClr>
              <a:srgbClr val="CCECF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000" b="1" dirty="0">
                <a:solidFill>
                  <a:schemeClr val="tx1"/>
                </a:solidFill>
              </a:rPr>
              <a:t>FOR HR MANAGEMENT</a:t>
            </a:r>
            <a:endParaRPr lang="ar-SA" sz="1000" b="1" dirty="0">
              <a:solidFill>
                <a:schemeClr val="tx1"/>
              </a:solidFill>
            </a:endParaRPr>
          </a:p>
        </p:txBody>
      </p:sp>
      <p:sp>
        <p:nvSpPr>
          <p:cNvPr id="3" name="Horizontal Scroll 2"/>
          <p:cNvSpPr/>
          <p:nvPr/>
        </p:nvSpPr>
        <p:spPr>
          <a:xfrm>
            <a:off x="4970" y="6511331"/>
            <a:ext cx="527593" cy="376813"/>
          </a:xfrm>
          <a:prstGeom prst="horizontalScroll">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t>13</a:t>
            </a:r>
            <a:endParaRPr lang="ar-SA" b="1" dirty="0"/>
          </a:p>
        </p:txBody>
      </p:sp>
      <p:sp>
        <p:nvSpPr>
          <p:cNvPr id="29" name="Title 1">
            <a:extLst>
              <a:ext uri="{FF2B5EF4-FFF2-40B4-BE49-F238E27FC236}">
                <a16:creationId xmlns:a16="http://schemas.microsoft.com/office/drawing/2014/main" id="{D5376188-02DD-4BBB-8E80-3C03101F1237}"/>
              </a:ext>
            </a:extLst>
          </p:cNvPr>
          <p:cNvSpPr>
            <a:spLocks noGrp="1"/>
          </p:cNvSpPr>
          <p:nvPr>
            <p:ph type="title"/>
          </p:nvPr>
        </p:nvSpPr>
        <p:spPr>
          <a:xfrm>
            <a:off x="2592925" y="624110"/>
            <a:ext cx="8911687" cy="1280890"/>
          </a:xfrm>
          <a:blipFill>
            <a:blip r:embed="rId3"/>
            <a:tile tx="0" ty="0" sx="100000" sy="100000" flip="none" algn="tl"/>
          </a:blipFill>
        </p:spPr>
        <p:txBody>
          <a:bodyPr/>
          <a:lstStyle/>
          <a:p>
            <a:endParaRPr lang="en-US"/>
          </a:p>
        </p:txBody>
      </p:sp>
      <p:sp>
        <p:nvSpPr>
          <p:cNvPr id="30" name="Content Placeholder 2">
            <a:extLst>
              <a:ext uri="{FF2B5EF4-FFF2-40B4-BE49-F238E27FC236}">
                <a16:creationId xmlns:a16="http://schemas.microsoft.com/office/drawing/2014/main" id="{9D8D526D-88EB-4E5E-8B8D-45791B62A801}"/>
              </a:ext>
            </a:extLst>
          </p:cNvPr>
          <p:cNvSpPr>
            <a:spLocks noGrp="1"/>
          </p:cNvSpPr>
          <p:nvPr>
            <p:ph idx="1"/>
          </p:nvPr>
        </p:nvSpPr>
        <p:spPr>
          <a:xfrm>
            <a:off x="2589212" y="2133600"/>
            <a:ext cx="8915400" cy="3777622"/>
          </a:xfrm>
          <a:blipFill>
            <a:blip r:embed="rId3"/>
            <a:tile tx="0" ty="0" sx="100000" sy="100000" flip="none" algn="tl"/>
          </a:blipFill>
        </p:spPr>
        <p:txBody>
          <a:bodyPr/>
          <a:lstStyle/>
          <a:p>
            <a:endParaRPr lang="en-US"/>
          </a:p>
        </p:txBody>
      </p:sp>
      <p:sp>
        <p:nvSpPr>
          <p:cNvPr id="31" name="Rectangle 30">
            <a:extLst>
              <a:ext uri="{FF2B5EF4-FFF2-40B4-BE49-F238E27FC236}">
                <a16:creationId xmlns:a16="http://schemas.microsoft.com/office/drawing/2014/main" id="{F2D420BB-74A2-4966-A216-D1A0516EC57F}"/>
              </a:ext>
            </a:extLst>
          </p:cNvPr>
          <p:cNvSpPr/>
          <p:nvPr/>
        </p:nvSpPr>
        <p:spPr>
          <a:xfrm>
            <a:off x="0" y="12526"/>
            <a:ext cx="12192000" cy="6858001"/>
          </a:xfrm>
          <a:prstGeom prst="rect">
            <a:avLst/>
          </a:prstGeom>
          <a:blipFill>
            <a:blip r:embed="rId3"/>
            <a:tile tx="0" ty="0" sx="100000" sy="100000" flip="none" algn="tl"/>
          </a:blip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2" name="Rectangle 31">
            <a:extLst>
              <a:ext uri="{FF2B5EF4-FFF2-40B4-BE49-F238E27FC236}">
                <a16:creationId xmlns:a16="http://schemas.microsoft.com/office/drawing/2014/main" id="{10C09643-C3ED-4A62-81DC-A43EF3D7B231}"/>
              </a:ext>
            </a:extLst>
          </p:cNvPr>
          <p:cNvSpPr/>
          <p:nvPr/>
        </p:nvSpPr>
        <p:spPr>
          <a:xfrm>
            <a:off x="0" y="12526"/>
            <a:ext cx="12601185" cy="6923535"/>
          </a:xfrm>
          <a:prstGeom prst="rect">
            <a:avLst/>
          </a:prstGeom>
          <a:solidFill>
            <a:schemeClr val="bg1"/>
          </a:solidFill>
          <a:ln>
            <a:solidFill>
              <a:srgbClr val="CCFFFF"/>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defTabSz="1066800">
              <a:lnSpc>
                <a:spcPct val="90000"/>
              </a:lnSpc>
              <a:spcBef>
                <a:spcPct val="0"/>
              </a:spcBef>
              <a:spcAft>
                <a:spcPct val="35000"/>
              </a:spcAft>
            </a:pPr>
            <a:endParaRPr lang="ar-SA" sz="7200" b="1" dirty="0">
              <a:solidFill>
                <a:srgbClr val="FF0000"/>
              </a:solidFill>
              <a:effectLst>
                <a:outerShdw blurRad="38100" dist="38100" dir="2700000" algn="tl">
                  <a:srgbClr val="000000">
                    <a:alpha val="43137"/>
                  </a:srgbClr>
                </a:outerShdw>
              </a:effectLst>
              <a:latin typeface="Bradley Hand ITC" panose="03070402050302030203" pitchFamily="66" charset="0"/>
              <a:cs typeface="Sakkal Majalla" panose="02000000000000000000" pitchFamily="2" charset="-78"/>
            </a:endParaRPr>
          </a:p>
        </p:txBody>
      </p:sp>
      <p:sp>
        <p:nvSpPr>
          <p:cNvPr id="33" name="Rectangle 32">
            <a:extLst>
              <a:ext uri="{FF2B5EF4-FFF2-40B4-BE49-F238E27FC236}">
                <a16:creationId xmlns:a16="http://schemas.microsoft.com/office/drawing/2014/main" id="{9291698C-1B29-46AA-8158-52305E11BB63}"/>
              </a:ext>
            </a:extLst>
          </p:cNvPr>
          <p:cNvSpPr/>
          <p:nvPr/>
        </p:nvSpPr>
        <p:spPr>
          <a:xfrm>
            <a:off x="5231904" y="1196753"/>
            <a:ext cx="4572000" cy="646331"/>
          </a:xfrm>
          <a:prstGeom prst="rect">
            <a:avLst/>
          </a:prstGeom>
        </p:spPr>
        <p:txBody>
          <a:bodyPr>
            <a:spAutoFit/>
          </a:bodyPr>
          <a:lstStyle/>
          <a:p>
            <a:pPr marL="365760" indent="-256032" algn="r" rtl="1">
              <a:spcBef>
                <a:spcPts val="400"/>
              </a:spcBef>
              <a:buClr>
                <a:srgbClr val="2DA2BF"/>
              </a:buClr>
              <a:buSzPct val="68000"/>
              <a:buFont typeface="Wingdings 3"/>
              <a:buChar char=""/>
            </a:pPr>
            <a:endParaRPr lang="ar-SA" sz="3600" dirty="0">
              <a:solidFill>
                <a:srgbClr val="FF0000"/>
              </a:solidFill>
              <a:latin typeface="Adobe Arabic" panose="02040503050201020203" pitchFamily="18" charset="-78"/>
              <a:cs typeface="Adobe Arabic" panose="02040503050201020203" pitchFamily="18" charset="-78"/>
            </a:endParaRPr>
          </a:p>
        </p:txBody>
      </p:sp>
      <p:sp>
        <p:nvSpPr>
          <p:cNvPr id="15" name="Rectangle 14">
            <a:extLst>
              <a:ext uri="{FF2B5EF4-FFF2-40B4-BE49-F238E27FC236}">
                <a16:creationId xmlns:a16="http://schemas.microsoft.com/office/drawing/2014/main" id="{448915D4-2747-4A1A-A7E2-7F72CF2D9C3B}"/>
              </a:ext>
            </a:extLst>
          </p:cNvPr>
          <p:cNvSpPr/>
          <p:nvPr/>
        </p:nvSpPr>
        <p:spPr>
          <a:xfrm>
            <a:off x="873198" y="955075"/>
            <a:ext cx="10109275" cy="370095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pPr>
            <a:endParaRPr lang="en-US" sz="100" b="1" dirty="0">
              <a:ln w="11430"/>
              <a:solidFill>
                <a:srgbClr val="FF0000"/>
              </a:solidFill>
              <a:effectLst>
                <a:glow rad="101600">
                  <a:schemeClr val="tx1">
                    <a:lumMod val="50000"/>
                    <a:lumOff val="50000"/>
                    <a:alpha val="60000"/>
                  </a:schemeClr>
                </a:glow>
                <a:outerShdw blurRad="50800" dist="39000" dir="5460000" algn="tl">
                  <a:srgbClr val="000000">
                    <a:alpha val="38000"/>
                  </a:srgbClr>
                </a:outerShdw>
              </a:effectLst>
              <a:latin typeface="Spirit Of Doha" pitchFamily="34" charset="-78"/>
              <a:ea typeface="Spirit Of Doha" pitchFamily="34" charset="-78"/>
              <a:cs typeface="Spirit Of Doha" pitchFamily="34" charset="-78"/>
            </a:endParaRPr>
          </a:p>
          <a:p>
            <a:pPr algn="ctr">
              <a:lnSpc>
                <a:spcPct val="150000"/>
              </a:lnSpc>
            </a:pPr>
            <a:r>
              <a:rPr lang="en-US" sz="5400" b="1" dirty="0" err="1">
                <a:ln w="11430"/>
                <a:solidFill>
                  <a:srgbClr val="FF0000"/>
                </a:solidFill>
                <a:effectLst>
                  <a:glow rad="101600">
                    <a:schemeClr val="tx1">
                      <a:lumMod val="50000"/>
                      <a:lumOff val="50000"/>
                      <a:alpha val="60000"/>
                    </a:schemeClr>
                  </a:glow>
                  <a:outerShdw blurRad="50800" dist="39000" dir="5460000" algn="tl">
                    <a:srgbClr val="000000">
                      <a:alpha val="38000"/>
                    </a:srgbClr>
                  </a:outerShdw>
                </a:effectLst>
                <a:latin typeface="Spirit Of Doha" pitchFamily="34" charset="-78"/>
                <a:ea typeface="Spirit Of Doha" pitchFamily="34" charset="-78"/>
                <a:cs typeface="Spirit Of Doha" pitchFamily="34" charset="-78"/>
              </a:rPr>
              <a:t>Jazakumul</a:t>
            </a:r>
            <a:r>
              <a:rPr lang="en-US" sz="5400" b="1" dirty="0">
                <a:ln w="11430"/>
                <a:solidFill>
                  <a:srgbClr val="FF0000"/>
                </a:solidFill>
                <a:effectLst>
                  <a:glow rad="101600">
                    <a:schemeClr val="tx1">
                      <a:lumMod val="50000"/>
                      <a:lumOff val="50000"/>
                      <a:alpha val="60000"/>
                    </a:schemeClr>
                  </a:glow>
                  <a:outerShdw blurRad="50800" dist="39000" dir="5460000" algn="tl">
                    <a:srgbClr val="000000">
                      <a:alpha val="38000"/>
                    </a:srgbClr>
                  </a:outerShdw>
                </a:effectLst>
                <a:latin typeface="Spirit Of Doha" pitchFamily="34" charset="-78"/>
                <a:ea typeface="Spirit Of Doha" pitchFamily="34" charset="-78"/>
                <a:cs typeface="Spirit Of Doha" pitchFamily="34" charset="-78"/>
              </a:rPr>
              <a:t> </a:t>
            </a:r>
            <a:r>
              <a:rPr lang="en-US" sz="5400" b="1" dirty="0" err="1">
                <a:ln w="11430"/>
                <a:solidFill>
                  <a:srgbClr val="FF0000"/>
                </a:solidFill>
                <a:effectLst>
                  <a:glow rad="101600">
                    <a:schemeClr val="tx1">
                      <a:lumMod val="50000"/>
                      <a:lumOff val="50000"/>
                      <a:alpha val="60000"/>
                    </a:schemeClr>
                  </a:glow>
                  <a:outerShdw blurRad="50800" dist="39000" dir="5460000" algn="tl">
                    <a:srgbClr val="000000">
                      <a:alpha val="38000"/>
                    </a:srgbClr>
                  </a:outerShdw>
                </a:effectLst>
                <a:latin typeface="Spirit Of Doha" pitchFamily="34" charset="-78"/>
                <a:ea typeface="Spirit Of Doha" pitchFamily="34" charset="-78"/>
                <a:cs typeface="Spirit Of Doha" pitchFamily="34" charset="-78"/>
              </a:rPr>
              <a:t>Lahu</a:t>
            </a:r>
            <a:r>
              <a:rPr lang="en-US" sz="5400" b="1" dirty="0">
                <a:ln w="11430"/>
                <a:solidFill>
                  <a:srgbClr val="FF0000"/>
                </a:solidFill>
                <a:effectLst>
                  <a:glow rad="101600">
                    <a:schemeClr val="tx1">
                      <a:lumMod val="50000"/>
                      <a:lumOff val="50000"/>
                      <a:alpha val="60000"/>
                    </a:schemeClr>
                  </a:glow>
                  <a:outerShdw blurRad="50800" dist="39000" dir="5460000" algn="tl">
                    <a:srgbClr val="000000">
                      <a:alpha val="38000"/>
                    </a:srgbClr>
                  </a:outerShdw>
                </a:effectLst>
                <a:latin typeface="Spirit Of Doha" pitchFamily="34" charset="-78"/>
                <a:ea typeface="Spirit Of Doha" pitchFamily="34" charset="-78"/>
                <a:cs typeface="Spirit Of Doha" pitchFamily="34" charset="-78"/>
              </a:rPr>
              <a:t> </a:t>
            </a:r>
            <a:r>
              <a:rPr lang="en-US" sz="5400" b="1" dirty="0" err="1">
                <a:ln w="11430"/>
                <a:solidFill>
                  <a:srgbClr val="FF0000"/>
                </a:solidFill>
                <a:effectLst>
                  <a:glow rad="101600">
                    <a:schemeClr val="tx1">
                      <a:lumMod val="50000"/>
                      <a:lumOff val="50000"/>
                      <a:alpha val="60000"/>
                    </a:schemeClr>
                  </a:glow>
                  <a:outerShdw blurRad="50800" dist="39000" dir="5460000" algn="tl">
                    <a:srgbClr val="000000">
                      <a:alpha val="38000"/>
                    </a:srgbClr>
                  </a:outerShdw>
                </a:effectLst>
                <a:latin typeface="Spirit Of Doha" pitchFamily="34" charset="-78"/>
                <a:ea typeface="Spirit Of Doha" pitchFamily="34" charset="-78"/>
                <a:cs typeface="Spirit Of Doha" pitchFamily="34" charset="-78"/>
              </a:rPr>
              <a:t>khayran</a:t>
            </a:r>
            <a:r>
              <a:rPr lang="en-US" sz="5400" b="1" dirty="0">
                <a:ln w="11430"/>
                <a:solidFill>
                  <a:srgbClr val="FF0000"/>
                </a:solidFill>
                <a:effectLst>
                  <a:glow rad="101600">
                    <a:schemeClr val="tx1">
                      <a:lumMod val="50000"/>
                      <a:lumOff val="50000"/>
                      <a:alpha val="60000"/>
                    </a:schemeClr>
                  </a:glow>
                  <a:outerShdw blurRad="50800" dist="39000" dir="5460000" algn="tl">
                    <a:srgbClr val="000000">
                      <a:alpha val="38000"/>
                    </a:srgbClr>
                  </a:outerShdw>
                </a:effectLst>
                <a:latin typeface="Spirit Of Doha" pitchFamily="34" charset="-78"/>
                <a:ea typeface="Spirit Of Doha" pitchFamily="34" charset="-78"/>
                <a:cs typeface="Spirit Of Doha" pitchFamily="34" charset="-78"/>
              </a:rPr>
              <a:t>!</a:t>
            </a:r>
            <a:endParaRPr lang="en-US" sz="5400" b="1" cap="none" spc="0" dirty="0">
              <a:ln w="11430"/>
              <a:solidFill>
                <a:srgbClr val="0000CC"/>
              </a:solidFill>
              <a:effectLst>
                <a:glow rad="101600">
                  <a:schemeClr val="tx1">
                    <a:lumMod val="50000"/>
                    <a:lumOff val="50000"/>
                    <a:alpha val="60000"/>
                  </a:schemeClr>
                </a:glow>
                <a:outerShdw blurRad="50800" dist="39000" dir="5460000" algn="tl">
                  <a:srgbClr val="000000">
                    <a:alpha val="38000"/>
                  </a:srgbClr>
                </a:outerShdw>
              </a:effectLst>
              <a:latin typeface="Spirit Of Doha" pitchFamily="34" charset="-78"/>
              <a:ea typeface="Spirit Of Doha" pitchFamily="34" charset="-78"/>
              <a:cs typeface="Spirit Of Doha" pitchFamily="34" charset="-78"/>
            </a:endParaRPr>
          </a:p>
          <a:p>
            <a:pPr algn="ctr">
              <a:lnSpc>
                <a:spcPct val="150000"/>
              </a:lnSpc>
            </a:pPr>
            <a:r>
              <a:rPr lang="en-US" sz="5400" b="1" cap="none" spc="0" dirty="0">
                <a:ln w="11430"/>
                <a:solidFill>
                  <a:srgbClr val="0000CC"/>
                </a:solidFill>
                <a:effectLst>
                  <a:glow rad="101600">
                    <a:schemeClr val="tx1">
                      <a:lumMod val="50000"/>
                      <a:lumOff val="50000"/>
                      <a:alpha val="60000"/>
                    </a:schemeClr>
                  </a:glow>
                  <a:outerShdw blurRad="50800" dist="39000" dir="5460000" algn="tl">
                    <a:srgbClr val="000000">
                      <a:alpha val="38000"/>
                    </a:srgbClr>
                  </a:outerShdw>
                </a:effectLst>
                <a:latin typeface="Spirit Of Doha" pitchFamily="34" charset="-78"/>
                <a:ea typeface="Spirit Of Doha" pitchFamily="34" charset="-78"/>
                <a:cs typeface="Spirit Of Doha" pitchFamily="34" charset="-78"/>
              </a:rPr>
              <a:t>We Feel Honoured Indeed </a:t>
            </a:r>
          </a:p>
          <a:p>
            <a:pPr algn="ctr">
              <a:lnSpc>
                <a:spcPct val="150000"/>
              </a:lnSpc>
            </a:pPr>
            <a:r>
              <a:rPr lang="en-US" sz="5400" b="1" cap="none" spc="0" dirty="0">
                <a:ln w="11430"/>
                <a:solidFill>
                  <a:srgbClr val="0000CC"/>
                </a:solidFill>
                <a:effectLst>
                  <a:glow rad="101600">
                    <a:schemeClr val="tx1">
                      <a:lumMod val="50000"/>
                      <a:lumOff val="50000"/>
                      <a:alpha val="60000"/>
                    </a:schemeClr>
                  </a:glow>
                  <a:outerShdw blurRad="50800" dist="39000" dir="5460000" algn="tl">
                    <a:srgbClr val="000000">
                      <a:alpha val="38000"/>
                    </a:srgbClr>
                  </a:outerShdw>
                </a:effectLst>
                <a:latin typeface="Spirit Of Doha" pitchFamily="34" charset="-78"/>
                <a:ea typeface="Spirit Of Doha" pitchFamily="34" charset="-78"/>
                <a:cs typeface="Spirit Of Doha" pitchFamily="34" charset="-78"/>
              </a:rPr>
              <a:t>Being </a:t>
            </a:r>
            <a:r>
              <a:rPr lang="en-US" sz="5400" b="1" dirty="0">
                <a:ln w="11430"/>
                <a:solidFill>
                  <a:srgbClr val="0000CC"/>
                </a:solidFill>
                <a:effectLst>
                  <a:glow rad="101600">
                    <a:schemeClr val="tx1">
                      <a:lumMod val="50000"/>
                      <a:lumOff val="50000"/>
                      <a:alpha val="60000"/>
                    </a:schemeClr>
                  </a:glow>
                  <a:outerShdw blurRad="50800" dist="39000" dir="5460000" algn="tl">
                    <a:srgbClr val="000000">
                      <a:alpha val="38000"/>
                    </a:srgbClr>
                  </a:outerShdw>
                </a:effectLst>
                <a:latin typeface="Spirit Of Doha" pitchFamily="34" charset="-78"/>
                <a:ea typeface="Spirit Of Doha" pitchFamily="34" charset="-78"/>
                <a:cs typeface="Spirit Of Doha" pitchFamily="34" charset="-78"/>
              </a:rPr>
              <a:t>With You All This While.</a:t>
            </a:r>
            <a:endParaRPr lang="ar-EG" sz="5400" b="1" cap="none" spc="0" dirty="0">
              <a:ln w="11430"/>
              <a:solidFill>
                <a:srgbClr val="0000CC"/>
              </a:solidFill>
              <a:effectLst>
                <a:glow rad="101600">
                  <a:schemeClr val="tx1">
                    <a:lumMod val="50000"/>
                    <a:lumOff val="50000"/>
                    <a:alpha val="60000"/>
                  </a:schemeClr>
                </a:glow>
                <a:outerShdw blurRad="50800" dist="39000" dir="5460000" algn="tl">
                  <a:srgbClr val="000000">
                    <a:alpha val="38000"/>
                  </a:srgbClr>
                </a:outerShdw>
              </a:effectLst>
              <a:latin typeface="Spirit Of Doha" pitchFamily="34" charset="-78"/>
              <a:ea typeface="Spirit Of Doha" pitchFamily="34" charset="-78"/>
              <a:cs typeface="Spirit Of Doha" pitchFamily="34" charset="-78"/>
            </a:endParaRPr>
          </a:p>
        </p:txBody>
      </p:sp>
      <p:sp>
        <p:nvSpPr>
          <p:cNvPr id="18" name="Horizontal Scroll 2">
            <a:extLst>
              <a:ext uri="{FF2B5EF4-FFF2-40B4-BE49-F238E27FC236}">
                <a16:creationId xmlns:a16="http://schemas.microsoft.com/office/drawing/2014/main" id="{D811C3F7-01CA-4106-966F-F20A22C0241E}"/>
              </a:ext>
            </a:extLst>
          </p:cNvPr>
          <p:cNvSpPr/>
          <p:nvPr/>
        </p:nvSpPr>
        <p:spPr>
          <a:xfrm>
            <a:off x="11630585" y="6553372"/>
            <a:ext cx="527593" cy="376813"/>
          </a:xfrm>
          <a:prstGeom prst="horizontalScroll">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t>33</a:t>
            </a:r>
            <a:endParaRPr lang="ar-SA" b="1" dirty="0"/>
          </a:p>
        </p:txBody>
      </p:sp>
    </p:spTree>
    <p:extLst>
      <p:ext uri="{BB962C8B-B14F-4D97-AF65-F5344CB8AC3E}">
        <p14:creationId xmlns:p14="http://schemas.microsoft.com/office/powerpoint/2010/main" val="1952663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p>
        </p:txBody>
      </p:sp>
      <p:sp>
        <p:nvSpPr>
          <p:cNvPr id="3" name="Horizontal Scroll 2"/>
          <p:cNvSpPr/>
          <p:nvPr/>
        </p:nvSpPr>
        <p:spPr>
          <a:xfrm>
            <a:off x="11680449" y="6511331"/>
            <a:ext cx="527593" cy="376813"/>
          </a:xfrm>
          <a:prstGeom prst="horizontalScroll">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t>03</a:t>
            </a:r>
            <a:endParaRPr lang="ar-SA" b="1" dirty="0"/>
          </a:p>
        </p:txBody>
      </p:sp>
      <p:sp>
        <p:nvSpPr>
          <p:cNvPr id="9" name="TextBox 8">
            <a:extLst>
              <a:ext uri="{FF2B5EF4-FFF2-40B4-BE49-F238E27FC236}">
                <a16:creationId xmlns:a16="http://schemas.microsoft.com/office/drawing/2014/main" id="{87723998-7283-4956-A8D4-DBAE41917AF9}"/>
              </a:ext>
            </a:extLst>
          </p:cNvPr>
          <p:cNvSpPr txBox="1"/>
          <p:nvPr/>
        </p:nvSpPr>
        <p:spPr>
          <a:xfrm>
            <a:off x="644893" y="254912"/>
            <a:ext cx="8183797" cy="2456122"/>
          </a:xfrm>
          <a:prstGeom prst="rect">
            <a:avLst/>
          </a:prstGeom>
          <a:noFill/>
        </p:spPr>
        <p:txBody>
          <a:bodyPr wrap="square">
            <a:spAutoFit/>
          </a:bodyPr>
          <a:lstStyle/>
          <a:p>
            <a:pPr algn="ctr">
              <a:lnSpc>
                <a:spcPct val="150000"/>
              </a:lnSpc>
            </a:pPr>
            <a:r>
              <a:rPr lang="en-US" sz="5400" b="1" dirty="0">
                <a:solidFill>
                  <a:srgbClr val="003C50"/>
                </a:solidFill>
                <a:latin typeface="Arial Black" panose="020B0A04020102020204" pitchFamily="34" charset="0"/>
              </a:rPr>
              <a:t>WHAT IS ARTIFICIAL INTELLIGENCE (AI)</a:t>
            </a:r>
          </a:p>
        </p:txBody>
      </p:sp>
      <p:pic>
        <p:nvPicPr>
          <p:cNvPr id="10" name="Picture 10" descr="نتيجة بحث الصور عن ‪moving QUESTION MARK‬‏">
            <a:extLst>
              <a:ext uri="{FF2B5EF4-FFF2-40B4-BE49-F238E27FC236}">
                <a16:creationId xmlns:a16="http://schemas.microsoft.com/office/drawing/2014/main" id="{7F6E9B12-FB8E-493F-AABE-4EDC4074F65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094259" y="646466"/>
            <a:ext cx="1443143" cy="210836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AFF8FA6-FCA5-42B5-A6E0-C5A45CD85E0E}"/>
              </a:ext>
            </a:extLst>
          </p:cNvPr>
          <p:cNvSpPr txBox="1"/>
          <p:nvPr/>
        </p:nvSpPr>
        <p:spPr>
          <a:xfrm>
            <a:off x="1051034" y="2722179"/>
            <a:ext cx="10643663" cy="3953152"/>
          </a:xfrm>
          <a:prstGeom prst="rect">
            <a:avLst/>
          </a:prstGeom>
          <a:noFill/>
        </p:spPr>
        <p:txBody>
          <a:bodyPr wrap="square">
            <a:spAutoFit/>
          </a:bodyPr>
          <a:lstStyle/>
          <a:p>
            <a:pPr algn="just">
              <a:lnSpc>
                <a:spcPct val="150000"/>
              </a:lnSpc>
            </a:pPr>
            <a:r>
              <a:rPr lang="en-US" sz="2400" b="1" i="0" dirty="0">
                <a:solidFill>
                  <a:srgbClr val="212529"/>
                </a:solidFill>
                <a:effectLst/>
                <a:latin typeface="Arial Black" panose="020B0A04020102020204" pitchFamily="34" charset="0"/>
              </a:rPr>
              <a:t>A field of computer science and engineering that can perform tasks that would normally require human intelligence, such as learning, problem-solving, perception, decision-making, and language understanding. AI systems are designed to learn from data and improve their performance over time through a process called machine learning, which involves training algorithms on large datasets. </a:t>
            </a:r>
          </a:p>
        </p:txBody>
      </p:sp>
    </p:spTree>
    <p:extLst>
      <p:ext uri="{BB962C8B-B14F-4D97-AF65-F5344CB8AC3E}">
        <p14:creationId xmlns:p14="http://schemas.microsoft.com/office/powerpoint/2010/main" val="346790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CC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p>
        </p:txBody>
      </p:sp>
      <p:sp>
        <p:nvSpPr>
          <p:cNvPr id="3" name="Horizontal Scroll 2"/>
          <p:cNvSpPr/>
          <p:nvPr/>
        </p:nvSpPr>
        <p:spPr>
          <a:xfrm>
            <a:off x="4970" y="6511331"/>
            <a:ext cx="527593" cy="376813"/>
          </a:xfrm>
          <a:prstGeom prst="horizontalScroll">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t>05</a:t>
            </a:r>
            <a:endParaRPr lang="ar-SA" b="1" dirty="0"/>
          </a:p>
        </p:txBody>
      </p:sp>
      <p:sp>
        <p:nvSpPr>
          <p:cNvPr id="9" name="TextBox 8">
            <a:extLst>
              <a:ext uri="{FF2B5EF4-FFF2-40B4-BE49-F238E27FC236}">
                <a16:creationId xmlns:a16="http://schemas.microsoft.com/office/drawing/2014/main" id="{6A1A4F7F-080C-4E8B-977D-5247BAFC1D8A}"/>
              </a:ext>
            </a:extLst>
          </p:cNvPr>
          <p:cNvSpPr txBox="1"/>
          <p:nvPr/>
        </p:nvSpPr>
        <p:spPr>
          <a:xfrm>
            <a:off x="115503" y="582172"/>
            <a:ext cx="4995511" cy="923330"/>
          </a:xfrm>
          <a:prstGeom prst="rect">
            <a:avLst/>
          </a:prstGeom>
          <a:noFill/>
        </p:spPr>
        <p:txBody>
          <a:bodyPr wrap="square">
            <a:spAutoFit/>
          </a:bodyPr>
          <a:lstStyle/>
          <a:p>
            <a:r>
              <a:rPr lang="en-US" sz="5400" b="1" dirty="0">
                <a:solidFill>
                  <a:srgbClr val="003C50"/>
                </a:solidFill>
                <a:latin typeface="Arial Black" panose="020B0A04020102020204" pitchFamily="34" charset="0"/>
              </a:rPr>
              <a:t>TYPES OF AI</a:t>
            </a:r>
          </a:p>
        </p:txBody>
      </p:sp>
      <p:sp>
        <p:nvSpPr>
          <p:cNvPr id="2" name="Rectangle: Rounded Corners 1">
            <a:extLst>
              <a:ext uri="{FF2B5EF4-FFF2-40B4-BE49-F238E27FC236}">
                <a16:creationId xmlns:a16="http://schemas.microsoft.com/office/drawing/2014/main" id="{38F4341D-E4BB-4DDF-A9AA-BB5578DF23F5}"/>
              </a:ext>
            </a:extLst>
          </p:cNvPr>
          <p:cNvSpPr/>
          <p:nvPr/>
        </p:nvSpPr>
        <p:spPr>
          <a:xfrm>
            <a:off x="5072515" y="649547"/>
            <a:ext cx="6253228" cy="70761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atin typeface="Tahoma" panose="020B0604030504040204" pitchFamily="34" charset="0"/>
                <a:ea typeface="Tahoma" panose="020B0604030504040204" pitchFamily="34" charset="0"/>
                <a:cs typeface="Tahoma" panose="020B0604030504040204" pitchFamily="34" charset="0"/>
              </a:rPr>
              <a:t>BASED ON CAPABILITIES:</a:t>
            </a:r>
            <a:endParaRPr lang="en-US" sz="3600" b="1" dirty="0">
              <a:latin typeface="Tahoma" panose="020B0604030504040204" pitchFamily="34"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id="{E7E29D28-75B7-4038-97C7-1125035875CC}"/>
              </a:ext>
            </a:extLst>
          </p:cNvPr>
          <p:cNvSpPr/>
          <p:nvPr/>
        </p:nvSpPr>
        <p:spPr>
          <a:xfrm>
            <a:off x="741130" y="2198947"/>
            <a:ext cx="3147461" cy="131866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atin typeface="Tahoma" panose="020B0604030504040204" pitchFamily="34" charset="0"/>
                <a:ea typeface="Tahoma" panose="020B0604030504040204" pitchFamily="34" charset="0"/>
                <a:cs typeface="Tahoma" panose="020B0604030504040204" pitchFamily="34" charset="0"/>
              </a:rPr>
              <a:t>Narrow AI </a:t>
            </a:r>
          </a:p>
          <a:p>
            <a:pPr algn="ctr"/>
            <a:r>
              <a:rPr lang="en-GB" sz="3600" b="1" dirty="0">
                <a:latin typeface="Tahoma" panose="020B0604030504040204" pitchFamily="34" charset="0"/>
                <a:ea typeface="Tahoma" panose="020B0604030504040204" pitchFamily="34" charset="0"/>
                <a:cs typeface="Tahoma" panose="020B0604030504040204" pitchFamily="34" charset="0"/>
              </a:rPr>
              <a:t>(Weak AI)</a:t>
            </a:r>
            <a:endParaRPr lang="en-US" sz="3600" b="1" dirty="0">
              <a:latin typeface="Tahoma" panose="020B0604030504040204" pitchFamily="34" charset="0"/>
              <a:ea typeface="Tahoma" panose="020B0604030504040204" pitchFamily="34" charset="0"/>
              <a:cs typeface="Tahoma" panose="020B0604030504040204" pitchFamily="34" charset="0"/>
            </a:endParaRPr>
          </a:p>
        </p:txBody>
      </p:sp>
      <p:sp>
        <p:nvSpPr>
          <p:cNvPr id="18" name="Rectangle 17">
            <a:extLst>
              <a:ext uri="{FF2B5EF4-FFF2-40B4-BE49-F238E27FC236}">
                <a16:creationId xmlns:a16="http://schemas.microsoft.com/office/drawing/2014/main" id="{4D9DEA2B-A5B9-4F6F-BF2E-3ECBBDCD9E3C}"/>
              </a:ext>
            </a:extLst>
          </p:cNvPr>
          <p:cNvSpPr/>
          <p:nvPr/>
        </p:nvSpPr>
        <p:spPr>
          <a:xfrm>
            <a:off x="4463721" y="2087673"/>
            <a:ext cx="3005490" cy="115443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Artificial General Intelligence (AGI)</a:t>
            </a:r>
          </a:p>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Aka: Strong AI</a:t>
            </a:r>
            <a:endPar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9" name="Rectangle 18">
            <a:extLst>
              <a:ext uri="{FF2B5EF4-FFF2-40B4-BE49-F238E27FC236}">
                <a16:creationId xmlns:a16="http://schemas.microsoft.com/office/drawing/2014/main" id="{4EC6E042-EB1D-43ED-AD6D-D6AAAA0B7DF9}"/>
              </a:ext>
            </a:extLst>
          </p:cNvPr>
          <p:cNvSpPr/>
          <p:nvPr/>
        </p:nvSpPr>
        <p:spPr>
          <a:xfrm>
            <a:off x="8178282" y="2114350"/>
            <a:ext cx="3147461" cy="1020278"/>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atin typeface="Tahoma" panose="020B0604030504040204" pitchFamily="34" charset="0"/>
                <a:ea typeface="Tahoma" panose="020B0604030504040204" pitchFamily="34" charset="0"/>
                <a:cs typeface="Tahoma" panose="020B0604030504040204" pitchFamily="34" charset="0"/>
              </a:rPr>
              <a:t>SUPER AI</a:t>
            </a:r>
            <a:endParaRPr lang="en-US" sz="3600" b="1" dirty="0">
              <a:latin typeface="Tahoma" panose="020B0604030504040204" pitchFamily="34" charset="0"/>
              <a:ea typeface="Tahoma" panose="020B0604030504040204" pitchFamily="34" charset="0"/>
              <a:cs typeface="Tahoma" panose="020B0604030504040204" pitchFamily="34" charset="0"/>
            </a:endParaRPr>
          </a:p>
        </p:txBody>
      </p:sp>
      <p:sp>
        <p:nvSpPr>
          <p:cNvPr id="6" name="Callout: Up Arrow 5">
            <a:extLst>
              <a:ext uri="{FF2B5EF4-FFF2-40B4-BE49-F238E27FC236}">
                <a16:creationId xmlns:a16="http://schemas.microsoft.com/office/drawing/2014/main" id="{A50686D8-28F2-4421-996F-28902A26C1C2}"/>
              </a:ext>
            </a:extLst>
          </p:cNvPr>
          <p:cNvSpPr/>
          <p:nvPr/>
        </p:nvSpPr>
        <p:spPr>
          <a:xfrm>
            <a:off x="269508" y="3521241"/>
            <a:ext cx="3378468" cy="2930737"/>
          </a:xfrm>
          <a:prstGeom prst="upArrow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i="0" dirty="0">
                <a:solidFill>
                  <a:srgbClr val="161616"/>
                </a:solidFill>
                <a:effectLst/>
                <a:latin typeface="Tahoma" panose="020B0604030504040204" pitchFamily="34" charset="0"/>
                <a:ea typeface="Tahoma" panose="020B0604030504040204" pitchFamily="34" charset="0"/>
                <a:cs typeface="Tahoma" panose="020B0604030504040204" pitchFamily="34" charset="0"/>
              </a:rPr>
              <a:t>What presently exists, others theoretical. Narrow AI is trained to perform a narrow single task, often far faster than a human</a:t>
            </a:r>
            <a:endPar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0" name="Callout: Up Arrow 19">
            <a:extLst>
              <a:ext uri="{FF2B5EF4-FFF2-40B4-BE49-F238E27FC236}">
                <a16:creationId xmlns:a16="http://schemas.microsoft.com/office/drawing/2014/main" id="{FC3741AB-14B7-4AE7-A881-6BA621779F16}"/>
              </a:ext>
            </a:extLst>
          </p:cNvPr>
          <p:cNvSpPr/>
          <p:nvPr/>
        </p:nvSpPr>
        <p:spPr>
          <a:xfrm>
            <a:off x="3972017" y="3230877"/>
            <a:ext cx="3911073" cy="3280454"/>
          </a:xfrm>
          <a:prstGeom prst="upArrow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i="0" dirty="0">
                <a:solidFill>
                  <a:srgbClr val="161616"/>
                </a:solidFill>
                <a:effectLst/>
                <a:latin typeface="Tahoma" panose="020B0604030504040204" pitchFamily="34" charset="0"/>
                <a:ea typeface="Tahoma" panose="020B0604030504040204" pitchFamily="34" charset="0"/>
                <a:cs typeface="Tahoma" panose="020B0604030504040204" pitchFamily="34" charset="0"/>
              </a:rPr>
              <a:t>AGI can use previous learnings and skills to accomplish new tasks in a different context without the need for human beings to train the underlying models.</a:t>
            </a:r>
            <a:endPar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1" name="Callout: Up Arrow 20">
            <a:extLst>
              <a:ext uri="{FF2B5EF4-FFF2-40B4-BE49-F238E27FC236}">
                <a16:creationId xmlns:a16="http://schemas.microsoft.com/office/drawing/2014/main" id="{0592D406-06E9-4A98-A3AB-679307727EC8}"/>
              </a:ext>
            </a:extLst>
          </p:cNvPr>
          <p:cNvSpPr/>
          <p:nvPr/>
        </p:nvSpPr>
        <p:spPr>
          <a:xfrm>
            <a:off x="8187905" y="3171525"/>
            <a:ext cx="3723383" cy="3280454"/>
          </a:xfrm>
          <a:prstGeom prst="upArrow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i="0" dirty="0">
                <a:solidFill>
                  <a:srgbClr val="161616"/>
                </a:solidFill>
                <a:effectLst/>
                <a:latin typeface="Tahoma" panose="020B0604030504040204" pitchFamily="34" charset="0"/>
                <a:ea typeface="Tahoma" panose="020B0604030504040204" pitchFamily="34" charset="0"/>
                <a:cs typeface="Tahoma" panose="020B0604030504040204" pitchFamily="34" charset="0"/>
              </a:rPr>
              <a:t>If ever realised, Super AI would think, reason, learn, make judgements and possess cognitive abilities that surpass those of human beings.</a:t>
            </a:r>
            <a:endParaRPr lang="en-US" sz="9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22262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74C92CD-5A4E-4880-8A37-C4EE735DC15F}"/>
              </a:ext>
            </a:extLst>
          </p:cNvPr>
          <p:cNvSpPr/>
          <p:nvPr/>
        </p:nvSpPr>
        <p:spPr>
          <a:xfrm>
            <a:off x="-1601" y="36897"/>
            <a:ext cx="12192000" cy="6858000"/>
          </a:xfrm>
          <a:prstGeom prst="rect">
            <a:avLst/>
          </a:prstGeom>
          <a:solidFill>
            <a:srgbClr val="CC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p>
        </p:txBody>
      </p:sp>
      <p:sp>
        <p:nvSpPr>
          <p:cNvPr id="23" name="Rectangle: Rounded Corners 22">
            <a:extLst>
              <a:ext uri="{FF2B5EF4-FFF2-40B4-BE49-F238E27FC236}">
                <a16:creationId xmlns:a16="http://schemas.microsoft.com/office/drawing/2014/main" id="{A39577A7-2BA2-442B-865C-86E62926CFB9}"/>
              </a:ext>
            </a:extLst>
          </p:cNvPr>
          <p:cNvSpPr/>
          <p:nvPr/>
        </p:nvSpPr>
        <p:spPr>
          <a:xfrm>
            <a:off x="9612" y="177911"/>
            <a:ext cx="7517344" cy="70761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atin typeface="Tahoma" panose="020B0604030504040204" pitchFamily="34" charset="0"/>
                <a:ea typeface="Tahoma" panose="020B0604030504040204" pitchFamily="34" charset="0"/>
                <a:cs typeface="Tahoma" panose="020B0604030504040204" pitchFamily="34" charset="0"/>
              </a:rPr>
              <a:t>BASED ON FUNCTIONALITIES:</a:t>
            </a:r>
            <a:endParaRPr lang="en-US" sz="36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Table 3">
            <a:extLst>
              <a:ext uri="{FF2B5EF4-FFF2-40B4-BE49-F238E27FC236}">
                <a16:creationId xmlns:a16="http://schemas.microsoft.com/office/drawing/2014/main" id="{23EF7E9D-2684-4017-A734-ED0D4872B7BA}"/>
              </a:ext>
            </a:extLst>
          </p:cNvPr>
          <p:cNvGraphicFramePr>
            <a:graphicFrameLocks noGrp="1"/>
          </p:cNvGraphicFramePr>
          <p:nvPr>
            <p:extLst>
              <p:ext uri="{D42A27DB-BD31-4B8C-83A1-F6EECF244321}">
                <p14:modId xmlns:p14="http://schemas.microsoft.com/office/powerpoint/2010/main" val="3667513245"/>
              </p:ext>
            </p:extLst>
          </p:nvPr>
        </p:nvGraphicFramePr>
        <p:xfrm>
          <a:off x="9612" y="941045"/>
          <a:ext cx="12180787" cy="5953852"/>
        </p:xfrm>
        <a:graphic>
          <a:graphicData uri="http://schemas.openxmlformats.org/drawingml/2006/table">
            <a:tbl>
              <a:tblPr firstRow="1" bandRow="1">
                <a:tableStyleId>{BDBED569-4797-4DF1-A0F4-6AAB3CD982D8}</a:tableStyleId>
              </a:tblPr>
              <a:tblGrid>
                <a:gridCol w="2756280">
                  <a:extLst>
                    <a:ext uri="{9D8B030D-6E8A-4147-A177-3AD203B41FA5}">
                      <a16:colId xmlns:a16="http://schemas.microsoft.com/office/drawing/2014/main" val="1593528822"/>
                    </a:ext>
                  </a:extLst>
                </a:gridCol>
                <a:gridCol w="4235529">
                  <a:extLst>
                    <a:ext uri="{9D8B030D-6E8A-4147-A177-3AD203B41FA5}">
                      <a16:colId xmlns:a16="http://schemas.microsoft.com/office/drawing/2014/main" val="317441239"/>
                    </a:ext>
                  </a:extLst>
                </a:gridCol>
                <a:gridCol w="2549962">
                  <a:extLst>
                    <a:ext uri="{9D8B030D-6E8A-4147-A177-3AD203B41FA5}">
                      <a16:colId xmlns:a16="http://schemas.microsoft.com/office/drawing/2014/main" val="646331131"/>
                    </a:ext>
                  </a:extLst>
                </a:gridCol>
                <a:gridCol w="2639016">
                  <a:extLst>
                    <a:ext uri="{9D8B030D-6E8A-4147-A177-3AD203B41FA5}">
                      <a16:colId xmlns:a16="http://schemas.microsoft.com/office/drawing/2014/main" val="3377578480"/>
                    </a:ext>
                  </a:extLst>
                </a:gridCol>
              </a:tblGrid>
              <a:tr h="441026">
                <a:tc>
                  <a:txBody>
                    <a:bodyPr/>
                    <a:lstStyle/>
                    <a:p>
                      <a:pPr algn="ctr"/>
                      <a:r>
                        <a:rPr lang="en-US" b="1" i="0" dirty="0">
                          <a:solidFill>
                            <a:srgbClr val="161616"/>
                          </a:solidFill>
                          <a:effectLst/>
                          <a:latin typeface="Tahoma" panose="020B0604030504040204" pitchFamily="34" charset="0"/>
                          <a:ea typeface="Tahoma" panose="020B0604030504040204" pitchFamily="34" charset="0"/>
                          <a:cs typeface="Tahoma" panose="020B0604030504040204" pitchFamily="34" charset="0"/>
                        </a:rPr>
                        <a:t>Reactive Machine AI</a:t>
                      </a:r>
                      <a:endParaRPr lang="en-US"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i="0" dirty="0">
                          <a:solidFill>
                            <a:srgbClr val="161616"/>
                          </a:solidFill>
                          <a:effectLst/>
                          <a:latin typeface="Tahoma" panose="020B0604030504040204" pitchFamily="34" charset="0"/>
                          <a:ea typeface="Tahoma" panose="020B0604030504040204" pitchFamily="34" charset="0"/>
                          <a:cs typeface="Tahoma" panose="020B0604030504040204" pitchFamily="34" charset="0"/>
                        </a:rPr>
                        <a:t>Limited Memory AI</a:t>
                      </a:r>
                      <a:endParaRPr lang="en-US"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US" b="1" i="0" dirty="0">
                          <a:solidFill>
                            <a:srgbClr val="161616"/>
                          </a:solidFill>
                          <a:effectLst/>
                          <a:latin typeface="Tahoma" panose="020B0604030504040204" pitchFamily="34" charset="0"/>
                          <a:ea typeface="Tahoma" panose="020B0604030504040204" pitchFamily="34" charset="0"/>
                          <a:cs typeface="Tahoma" panose="020B0604030504040204" pitchFamily="34" charset="0"/>
                        </a:rPr>
                        <a:t>Theory of Mind AI</a:t>
                      </a: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i="0" dirty="0">
                          <a:solidFill>
                            <a:srgbClr val="161616"/>
                          </a:solidFill>
                          <a:effectLst/>
                          <a:latin typeface="Tahoma" panose="020B0604030504040204" pitchFamily="34" charset="0"/>
                          <a:ea typeface="Tahoma" panose="020B0604030504040204" pitchFamily="34" charset="0"/>
                          <a:cs typeface="Tahoma" panose="020B0604030504040204" pitchFamily="34" charset="0"/>
                        </a:rPr>
                        <a:t>Self-Aware AI</a:t>
                      </a:r>
                      <a:endParaRPr lang="en-US" dirty="0"/>
                    </a:p>
                  </a:txBody>
                  <a:tcPr/>
                </a:tc>
                <a:extLst>
                  <a:ext uri="{0D108BD9-81ED-4DB2-BD59-A6C34878D82A}">
                    <a16:rowId xmlns:a16="http://schemas.microsoft.com/office/drawing/2014/main" val="109931763"/>
                  </a:ext>
                </a:extLst>
              </a:tr>
              <a:tr h="5512826">
                <a:tc>
                  <a:txBody>
                    <a:bodyPr/>
                    <a:lstStyle/>
                    <a:p>
                      <a:pPr algn="l"/>
                      <a:r>
                        <a:rPr lang="en-US" b="1" i="0" dirty="0">
                          <a:solidFill>
                            <a:srgbClr val="161616"/>
                          </a:solidFill>
                          <a:effectLst/>
                          <a:latin typeface="Tahoma" panose="020B0604030504040204" pitchFamily="34" charset="0"/>
                          <a:ea typeface="Tahoma" panose="020B0604030504040204" pitchFamily="34" charset="0"/>
                          <a:cs typeface="Tahoma" panose="020B0604030504040204" pitchFamily="34" charset="0"/>
                        </a:rPr>
                        <a:t>AI systems with no memory and are designed to perform a very specific task. Since they can’t recollect previous outcomes or decisions, they only work with presently available data. Reactive AI stems from statistical math and can analyse huge amounts of data to produce a seemingly intelligent output.</a:t>
                      </a:r>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indent="0" algn="l" fontAlgn="base">
                        <a:buNone/>
                      </a:pPr>
                      <a:r>
                        <a:rPr lang="en-US" sz="1600" b="0" i="0" dirty="0">
                          <a:solidFill>
                            <a:srgbClr val="161616"/>
                          </a:solidFill>
                          <a:effectLst/>
                          <a:latin typeface="Tahoma" panose="020B0604030504040204" pitchFamily="34" charset="0"/>
                          <a:ea typeface="Tahoma" panose="020B0604030504040204" pitchFamily="34" charset="0"/>
                          <a:cs typeface="Tahoma" panose="020B0604030504040204" pitchFamily="34" charset="0"/>
                        </a:rPr>
                        <a:t>It can recall past events and outcomes and monitor specific objects or situations over time. Limited Memory AI can use past- and present-moment data to decide on a course of action most likely to help achieve a desired outcome. Generative AI tools like </a:t>
                      </a:r>
                      <a:r>
                        <a:rPr lang="en-US" sz="1600" b="0" i="0" dirty="0" err="1">
                          <a:solidFill>
                            <a:srgbClr val="161616"/>
                          </a:solidFill>
                          <a:effectLst/>
                          <a:latin typeface="Tahoma" panose="020B0604030504040204" pitchFamily="34" charset="0"/>
                          <a:ea typeface="Tahoma" panose="020B0604030504040204" pitchFamily="34" charset="0"/>
                          <a:cs typeface="Tahoma" panose="020B0604030504040204" pitchFamily="34" charset="0"/>
                        </a:rPr>
                        <a:t>ChatGPT</a:t>
                      </a:r>
                      <a:r>
                        <a:rPr lang="en-US" sz="1600" b="0" i="0" dirty="0">
                          <a:solidFill>
                            <a:srgbClr val="161616"/>
                          </a:solidFill>
                          <a:effectLst/>
                          <a:latin typeface="Tahoma" panose="020B0604030504040204" pitchFamily="34" charset="0"/>
                          <a:ea typeface="Tahoma" panose="020B0604030504040204" pitchFamily="34" charset="0"/>
                          <a:cs typeface="Tahoma" panose="020B0604030504040204" pitchFamily="34" charset="0"/>
                        </a:rPr>
                        <a:t>, Bard and </a:t>
                      </a:r>
                      <a:r>
                        <a:rPr lang="en-US" sz="1600" b="0" i="0" dirty="0" err="1">
                          <a:solidFill>
                            <a:srgbClr val="161616"/>
                          </a:solidFill>
                          <a:effectLst/>
                          <a:latin typeface="Tahoma" panose="020B0604030504040204" pitchFamily="34" charset="0"/>
                          <a:ea typeface="Tahoma" panose="020B0604030504040204" pitchFamily="34" charset="0"/>
                          <a:cs typeface="Tahoma" panose="020B0604030504040204" pitchFamily="34" charset="0"/>
                        </a:rPr>
                        <a:t>DeepAI</a:t>
                      </a:r>
                      <a:r>
                        <a:rPr lang="en-US" sz="1600" b="0" i="0" dirty="0">
                          <a:solidFill>
                            <a:srgbClr val="161616"/>
                          </a:solidFill>
                          <a:effectLst/>
                          <a:latin typeface="Tahoma" panose="020B0604030504040204" pitchFamily="34" charset="0"/>
                          <a:ea typeface="Tahoma" panose="020B0604030504040204" pitchFamily="34" charset="0"/>
                          <a:cs typeface="Tahoma" panose="020B0604030504040204" pitchFamily="34" charset="0"/>
                        </a:rPr>
                        <a:t> rely on limited memory AI capabilities to predict the next word, phrase or visual element within the content it’s generating.</a:t>
                      </a:r>
                    </a:p>
                    <a:p>
                      <a:pPr marL="0" indent="0" algn="l" fontAlgn="base">
                        <a:buNone/>
                      </a:pPr>
                      <a:r>
                        <a:rPr lang="en-US" sz="1600" b="0" i="0" dirty="0">
                          <a:solidFill>
                            <a:srgbClr val="161616"/>
                          </a:solidFill>
                          <a:effectLst/>
                          <a:latin typeface="Tahoma" panose="020B0604030504040204" pitchFamily="34" charset="0"/>
                          <a:ea typeface="Tahoma" panose="020B0604030504040204" pitchFamily="34" charset="0"/>
                          <a:cs typeface="Tahoma" panose="020B0604030504040204" pitchFamily="34" charset="0"/>
                        </a:rPr>
                        <a:t>Virtual assistants and chatbots: Siri, Alexa, Google Assistant, Cortana and IBM Watson Assistant combine natural language processing (NLP) and Limited Memory AI to understand questions and requests, take appropriate actions and compose responses.</a:t>
                      </a:r>
                    </a:p>
                    <a:p>
                      <a:pPr marL="0" indent="0" algn="l" fontAlgn="base">
                        <a:buNone/>
                      </a:pPr>
                      <a:r>
                        <a:rPr lang="en-US" sz="1600" b="0" i="0" dirty="0">
                          <a:solidFill>
                            <a:srgbClr val="161616"/>
                          </a:solidFill>
                          <a:effectLst/>
                          <a:latin typeface="Tahoma" panose="020B0604030504040204" pitchFamily="34" charset="0"/>
                          <a:ea typeface="Tahoma" panose="020B0604030504040204" pitchFamily="34" charset="0"/>
                          <a:cs typeface="Tahoma" panose="020B0604030504040204" pitchFamily="34" charset="0"/>
                        </a:rPr>
                        <a:t>Self-driving cars: Autonomous vehicles use Limited Memory AI to understand the world around them in real-time and make informed decisions on when to apply speed, brake, make a turn, etc.</a:t>
                      </a:r>
                    </a:p>
                  </a:txBody>
                  <a:tcPr/>
                </a:tc>
                <a:tc>
                  <a:txBody>
                    <a:bodyPr/>
                    <a:lstStyle/>
                    <a:p>
                      <a:r>
                        <a:rPr lang="en-US" b="0" i="0" dirty="0">
                          <a:solidFill>
                            <a:srgbClr val="161616"/>
                          </a:solidFill>
                          <a:effectLst/>
                          <a:latin typeface="Tahoma" panose="020B0604030504040204" pitchFamily="34" charset="0"/>
                          <a:ea typeface="Tahoma" panose="020B0604030504040204" pitchFamily="34" charset="0"/>
                          <a:cs typeface="Tahoma" panose="020B0604030504040204" pitchFamily="34" charset="0"/>
                        </a:rPr>
                        <a:t>When realised, TOM will understand the thoughts and emotions of other entities. This understanding can affect how the AI interacts with those around them. It would allow the AI to simulate human-like relationships.</a:t>
                      </a:r>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161616"/>
                          </a:solidFill>
                          <a:effectLst/>
                          <a:latin typeface="Tahoma" panose="020B0604030504040204" pitchFamily="34" charset="0"/>
                          <a:ea typeface="Tahoma" panose="020B0604030504040204" pitchFamily="34" charset="0"/>
                          <a:cs typeface="Tahoma" panose="020B0604030504040204" pitchFamily="34" charset="0"/>
                        </a:rPr>
                        <a:t>Like TOM AI, Self-Aware AI is strictly theoretical. If ever achieved, it would have the ability to understand its own internal conditions and traits along with human emotions and thoughts. It would also have its own set of emotions, needs and beliefs.</a:t>
                      </a:r>
                    </a:p>
                  </a:txBody>
                  <a:tcPr/>
                </a:tc>
                <a:extLst>
                  <a:ext uri="{0D108BD9-81ED-4DB2-BD59-A6C34878D82A}">
                    <a16:rowId xmlns:a16="http://schemas.microsoft.com/office/drawing/2014/main" val="3229278499"/>
                  </a:ext>
                </a:extLst>
              </a:tr>
            </a:tbl>
          </a:graphicData>
        </a:graphic>
      </p:graphicFrame>
      <p:sp>
        <p:nvSpPr>
          <p:cNvPr id="26" name="Horizontal Scroll 2">
            <a:extLst>
              <a:ext uri="{FF2B5EF4-FFF2-40B4-BE49-F238E27FC236}">
                <a16:creationId xmlns:a16="http://schemas.microsoft.com/office/drawing/2014/main" id="{E2564C1F-BDD7-4F05-9B73-626BB5E75B38}"/>
              </a:ext>
            </a:extLst>
          </p:cNvPr>
          <p:cNvSpPr/>
          <p:nvPr/>
        </p:nvSpPr>
        <p:spPr>
          <a:xfrm>
            <a:off x="11630585" y="6553372"/>
            <a:ext cx="527593" cy="376813"/>
          </a:xfrm>
          <a:prstGeom prst="horizontalScroll">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t>06</a:t>
            </a:r>
            <a:endParaRPr lang="ar-SA" b="1" dirty="0"/>
          </a:p>
        </p:txBody>
      </p:sp>
    </p:spTree>
    <p:extLst>
      <p:ext uri="{BB962C8B-B14F-4D97-AF65-F5344CB8AC3E}">
        <p14:creationId xmlns:p14="http://schemas.microsoft.com/office/powerpoint/2010/main" val="1319808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74C92CD-5A4E-4880-8A37-C4EE735DC15F}"/>
              </a:ext>
            </a:extLst>
          </p:cNvPr>
          <p:cNvSpPr/>
          <p:nvPr/>
        </p:nvSpPr>
        <p:spPr>
          <a:xfrm>
            <a:off x="-1600" y="5367"/>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p>
        </p:txBody>
      </p:sp>
      <p:sp>
        <p:nvSpPr>
          <p:cNvPr id="26" name="Horizontal Scroll 2">
            <a:extLst>
              <a:ext uri="{FF2B5EF4-FFF2-40B4-BE49-F238E27FC236}">
                <a16:creationId xmlns:a16="http://schemas.microsoft.com/office/drawing/2014/main" id="{E2564C1F-BDD7-4F05-9B73-626BB5E75B38}"/>
              </a:ext>
            </a:extLst>
          </p:cNvPr>
          <p:cNvSpPr/>
          <p:nvPr/>
        </p:nvSpPr>
        <p:spPr>
          <a:xfrm>
            <a:off x="11630585" y="6553372"/>
            <a:ext cx="527593" cy="376813"/>
          </a:xfrm>
          <a:prstGeom prst="horizontalScroll">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t>07</a:t>
            </a:r>
            <a:endParaRPr lang="ar-SA" b="1" dirty="0"/>
          </a:p>
        </p:txBody>
      </p:sp>
      <p:sp>
        <p:nvSpPr>
          <p:cNvPr id="6" name="TextBox 5">
            <a:extLst>
              <a:ext uri="{FF2B5EF4-FFF2-40B4-BE49-F238E27FC236}">
                <a16:creationId xmlns:a16="http://schemas.microsoft.com/office/drawing/2014/main" id="{8F0A4652-A784-4946-8B3B-D8EC6FDAFD9B}"/>
              </a:ext>
            </a:extLst>
          </p:cNvPr>
          <p:cNvSpPr txBox="1"/>
          <p:nvPr/>
        </p:nvSpPr>
        <p:spPr>
          <a:xfrm>
            <a:off x="525518" y="633283"/>
            <a:ext cx="5749160" cy="4409477"/>
          </a:xfrm>
          <a:prstGeom prst="rect">
            <a:avLst/>
          </a:prstGeom>
          <a:noFill/>
        </p:spPr>
        <p:txBody>
          <a:bodyPr wrap="square">
            <a:spAutoFit/>
          </a:bodyPr>
          <a:lstStyle/>
          <a:p>
            <a:pPr algn="just">
              <a:lnSpc>
                <a:spcPct val="150000"/>
              </a:lnSpc>
            </a:pPr>
            <a:r>
              <a:rPr lang="en-US" sz="4800" b="1" dirty="0">
                <a:solidFill>
                  <a:srgbClr val="003C50"/>
                </a:solidFill>
                <a:latin typeface="Arial Black" panose="020B0A04020102020204" pitchFamily="34" charset="0"/>
              </a:rPr>
              <a:t>Can AGI, SUPER AI, TOM and SELF-AWARE AI be realised</a:t>
            </a:r>
          </a:p>
        </p:txBody>
      </p:sp>
      <p:pic>
        <p:nvPicPr>
          <p:cNvPr id="7" name="Picture 10" descr="نتيجة بحث الصور عن ‪moving QUESTION MARK‬‏">
            <a:extLst>
              <a:ext uri="{FF2B5EF4-FFF2-40B4-BE49-F238E27FC236}">
                <a16:creationId xmlns:a16="http://schemas.microsoft.com/office/drawing/2014/main" id="{AB0D4557-F2BB-4F5A-9510-6360D56A5B0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555194" y="1114097"/>
            <a:ext cx="1195372" cy="392866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Artificial Intelligence - Science Europe">
            <a:extLst>
              <a:ext uri="{FF2B5EF4-FFF2-40B4-BE49-F238E27FC236}">
                <a16:creationId xmlns:a16="http://schemas.microsoft.com/office/drawing/2014/main" id="{73A26EE4-8773-4CBF-8F1D-E059D6342C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6623" y="1064595"/>
            <a:ext cx="3886419" cy="3978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725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74C92CD-5A4E-4880-8A37-C4EE735DC15F}"/>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p>
        </p:txBody>
      </p:sp>
      <p:sp>
        <p:nvSpPr>
          <p:cNvPr id="26" name="Horizontal Scroll 2">
            <a:extLst>
              <a:ext uri="{FF2B5EF4-FFF2-40B4-BE49-F238E27FC236}">
                <a16:creationId xmlns:a16="http://schemas.microsoft.com/office/drawing/2014/main" id="{E2564C1F-BDD7-4F05-9B73-626BB5E75B38}"/>
              </a:ext>
            </a:extLst>
          </p:cNvPr>
          <p:cNvSpPr/>
          <p:nvPr/>
        </p:nvSpPr>
        <p:spPr>
          <a:xfrm>
            <a:off x="11630585" y="6553372"/>
            <a:ext cx="527593" cy="376813"/>
          </a:xfrm>
          <a:prstGeom prst="horizontalScroll">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t>08</a:t>
            </a:r>
            <a:endParaRPr lang="ar-SA" b="1" dirty="0"/>
          </a:p>
        </p:txBody>
      </p:sp>
      <p:sp>
        <p:nvSpPr>
          <p:cNvPr id="6" name="TextBox 5">
            <a:extLst>
              <a:ext uri="{FF2B5EF4-FFF2-40B4-BE49-F238E27FC236}">
                <a16:creationId xmlns:a16="http://schemas.microsoft.com/office/drawing/2014/main" id="{8F0A4652-A784-4946-8B3B-D8EC6FDAFD9B}"/>
              </a:ext>
            </a:extLst>
          </p:cNvPr>
          <p:cNvSpPr txBox="1"/>
          <p:nvPr/>
        </p:nvSpPr>
        <p:spPr>
          <a:xfrm>
            <a:off x="651641" y="254912"/>
            <a:ext cx="10762594" cy="2766655"/>
          </a:xfrm>
          <a:prstGeom prst="rect">
            <a:avLst/>
          </a:prstGeom>
          <a:noFill/>
        </p:spPr>
        <p:txBody>
          <a:bodyPr wrap="square">
            <a:spAutoFit/>
          </a:bodyPr>
          <a:lstStyle/>
          <a:p>
            <a:pPr algn="just">
              <a:lnSpc>
                <a:spcPct val="150000"/>
              </a:lnSpc>
            </a:pPr>
            <a:r>
              <a:rPr lang="en-GB" sz="4000" b="1" dirty="0">
                <a:solidFill>
                  <a:srgbClr val="003C50"/>
                </a:solidFill>
                <a:latin typeface="Arial Black" panose="020B0A04020102020204" pitchFamily="34" charset="0"/>
              </a:rPr>
              <a:t>T</a:t>
            </a:r>
            <a:r>
              <a:rPr lang="en-US" sz="4000" b="1" dirty="0">
                <a:solidFill>
                  <a:srgbClr val="003C50"/>
                </a:solidFill>
                <a:latin typeface="Arial Black" panose="020B0A04020102020204" pitchFamily="34" charset="0"/>
              </a:rPr>
              <a:t>he answer to the question is contained in this statement of Allah in which He says:</a:t>
            </a:r>
          </a:p>
        </p:txBody>
      </p:sp>
      <p:sp>
        <p:nvSpPr>
          <p:cNvPr id="8" name="TextBox 7">
            <a:extLst>
              <a:ext uri="{FF2B5EF4-FFF2-40B4-BE49-F238E27FC236}">
                <a16:creationId xmlns:a16="http://schemas.microsoft.com/office/drawing/2014/main" id="{DC660C26-99D7-491C-9B6F-C17BB36C949E}"/>
              </a:ext>
            </a:extLst>
          </p:cNvPr>
          <p:cNvSpPr txBox="1"/>
          <p:nvPr/>
        </p:nvSpPr>
        <p:spPr>
          <a:xfrm>
            <a:off x="588579" y="3100555"/>
            <a:ext cx="11077897" cy="1023357"/>
          </a:xfrm>
          <a:prstGeom prst="rect">
            <a:avLst/>
          </a:prstGeom>
          <a:noFill/>
        </p:spPr>
        <p:txBody>
          <a:bodyPr wrap="square">
            <a:spAutoFit/>
          </a:bodyPr>
          <a:lstStyle/>
          <a:p>
            <a:pPr algn="just" rtl="1">
              <a:lnSpc>
                <a:spcPct val="150000"/>
              </a:lnSpc>
            </a:pPr>
            <a:r>
              <a:rPr lang="ar-SA" sz="4400" b="1" dirty="0">
                <a:solidFill>
                  <a:srgbClr val="000000"/>
                </a:solidFill>
                <a:effectLst/>
                <a:ea typeface="Times New Roman" panose="02020603050405020304" pitchFamily="18" charset="0"/>
                <a:cs typeface="KFGQPC_HAFS_Uthmanic_Script_H" panose="02000000000000000000" pitchFamily="2" charset="-78"/>
              </a:rPr>
              <a:t>وَٱلۡخَيۡلَ وَٱلۡبِغَالَ وَٱلۡحَمِيرَ لِتَرۡكَبُوهَا وَزِينَةٗۚ وَيَخۡلُقُ مَا لَا تَعۡلَمُونَ ٨</a:t>
            </a:r>
            <a:endParaRPr lang="en-US" sz="4400" b="1" dirty="0"/>
          </a:p>
        </p:txBody>
      </p:sp>
      <p:cxnSp>
        <p:nvCxnSpPr>
          <p:cNvPr id="4" name="Straight Connector 3">
            <a:extLst>
              <a:ext uri="{FF2B5EF4-FFF2-40B4-BE49-F238E27FC236}">
                <a16:creationId xmlns:a16="http://schemas.microsoft.com/office/drawing/2014/main" id="{DF50E6C9-A340-46CD-A610-3C3BA503768A}"/>
              </a:ext>
            </a:extLst>
          </p:cNvPr>
          <p:cNvCxnSpPr>
            <a:cxnSpLocks/>
          </p:cNvCxnSpPr>
          <p:nvPr/>
        </p:nvCxnSpPr>
        <p:spPr>
          <a:xfrm flipV="1">
            <a:off x="5181600" y="4109554"/>
            <a:ext cx="6285186" cy="94593"/>
          </a:xfrm>
          <a:prstGeom prst="line">
            <a:avLst/>
          </a:prstGeom>
          <a:ln w="76200">
            <a:solidFill>
              <a:srgbClr val="33993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5C08FF4-AE7D-4844-92B3-19A58F9C0D29}"/>
              </a:ext>
            </a:extLst>
          </p:cNvPr>
          <p:cNvCxnSpPr>
            <a:cxnSpLocks/>
          </p:cNvCxnSpPr>
          <p:nvPr/>
        </p:nvCxnSpPr>
        <p:spPr>
          <a:xfrm flipV="1">
            <a:off x="1450426" y="4188382"/>
            <a:ext cx="3431648" cy="525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A6DAABF-C76A-4747-A59A-71830A7C297A}"/>
              </a:ext>
            </a:extLst>
          </p:cNvPr>
          <p:cNvCxnSpPr/>
          <p:nvPr/>
        </p:nvCxnSpPr>
        <p:spPr>
          <a:xfrm>
            <a:off x="9249104" y="4225169"/>
            <a:ext cx="0" cy="536028"/>
          </a:xfrm>
          <a:prstGeom prst="straightConnector1">
            <a:avLst/>
          </a:prstGeom>
          <a:ln w="57150">
            <a:solidFill>
              <a:srgbClr val="339933"/>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F2D6B1C-C899-4A52-B7AA-060ECCB07D23}"/>
              </a:ext>
            </a:extLst>
          </p:cNvPr>
          <p:cNvCxnSpPr/>
          <p:nvPr/>
        </p:nvCxnSpPr>
        <p:spPr>
          <a:xfrm>
            <a:off x="3126846" y="4261959"/>
            <a:ext cx="0" cy="53602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A57B710-AFAE-4359-A1C0-180B395CCDAD}"/>
              </a:ext>
            </a:extLst>
          </p:cNvPr>
          <p:cNvSpPr txBox="1"/>
          <p:nvPr/>
        </p:nvSpPr>
        <p:spPr>
          <a:xfrm>
            <a:off x="1103588" y="4795542"/>
            <a:ext cx="4761184" cy="1099981"/>
          </a:xfrm>
          <a:prstGeom prst="rect">
            <a:avLst/>
          </a:prstGeom>
          <a:noFill/>
          <a:ln w="76200">
            <a:solidFill>
              <a:schemeClr val="tx1"/>
            </a:solidFill>
          </a:ln>
        </p:spPr>
        <p:txBody>
          <a:bodyPr wrap="square">
            <a:spAutoFit/>
          </a:bodyPr>
          <a:lstStyle/>
          <a:p>
            <a:r>
              <a:rPr lang="en-US" sz="2800" b="1" dirty="0">
                <a:solidFill>
                  <a:srgbClr val="003C50"/>
                </a:solidFill>
                <a:latin typeface="Arial Black" panose="020B0A04020102020204" pitchFamily="34" charset="0"/>
              </a:rPr>
              <a:t>Unknown technologies/</a:t>
            </a:r>
          </a:p>
          <a:p>
            <a:pPr>
              <a:lnSpc>
                <a:spcPct val="150000"/>
              </a:lnSpc>
            </a:pPr>
            <a:r>
              <a:rPr lang="en-US" sz="2800" b="1" dirty="0">
                <a:solidFill>
                  <a:srgbClr val="003C50"/>
                </a:solidFill>
                <a:latin typeface="Arial Black" panose="020B0A04020102020204" pitchFamily="34" charset="0"/>
              </a:rPr>
              <a:t>inventions</a:t>
            </a:r>
            <a:endParaRPr lang="en-US" sz="2800" dirty="0"/>
          </a:p>
        </p:txBody>
      </p:sp>
      <p:sp>
        <p:nvSpPr>
          <p:cNvPr id="21" name="TextBox 20">
            <a:extLst>
              <a:ext uri="{FF2B5EF4-FFF2-40B4-BE49-F238E27FC236}">
                <a16:creationId xmlns:a16="http://schemas.microsoft.com/office/drawing/2014/main" id="{B1FFD6DD-7E35-4EF2-9C79-1F08C18839CE}"/>
              </a:ext>
            </a:extLst>
          </p:cNvPr>
          <p:cNvSpPr txBox="1"/>
          <p:nvPr/>
        </p:nvSpPr>
        <p:spPr>
          <a:xfrm>
            <a:off x="7246874" y="4779775"/>
            <a:ext cx="4356546" cy="954107"/>
          </a:xfrm>
          <a:prstGeom prst="rect">
            <a:avLst/>
          </a:prstGeom>
          <a:noFill/>
          <a:ln w="76200">
            <a:solidFill>
              <a:schemeClr val="tx1"/>
            </a:solidFill>
          </a:ln>
        </p:spPr>
        <p:txBody>
          <a:bodyPr wrap="square">
            <a:spAutoFit/>
          </a:bodyPr>
          <a:lstStyle/>
          <a:p>
            <a:r>
              <a:rPr lang="en-US" sz="2800" b="1" dirty="0">
                <a:solidFill>
                  <a:srgbClr val="003C50"/>
                </a:solidFill>
                <a:latin typeface="Arial Black" panose="020B0A04020102020204" pitchFamily="34" charset="0"/>
              </a:rPr>
              <a:t>Known technologies/</a:t>
            </a:r>
          </a:p>
          <a:p>
            <a:r>
              <a:rPr lang="en-US" sz="2800" b="1" dirty="0">
                <a:solidFill>
                  <a:srgbClr val="003C50"/>
                </a:solidFill>
                <a:latin typeface="Arial Black" panose="020B0A04020102020204" pitchFamily="34" charset="0"/>
              </a:rPr>
              <a:t>inventions</a:t>
            </a:r>
            <a:endParaRPr lang="en-US" sz="2800" dirty="0"/>
          </a:p>
        </p:txBody>
      </p:sp>
    </p:spTree>
    <p:extLst>
      <p:ext uri="{BB962C8B-B14F-4D97-AF65-F5344CB8AC3E}">
        <p14:creationId xmlns:p14="http://schemas.microsoft.com/office/powerpoint/2010/main" val="1688193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74C92CD-5A4E-4880-8A37-C4EE735DC15F}"/>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p>
        </p:txBody>
      </p:sp>
      <p:sp>
        <p:nvSpPr>
          <p:cNvPr id="26" name="Horizontal Scroll 2">
            <a:extLst>
              <a:ext uri="{FF2B5EF4-FFF2-40B4-BE49-F238E27FC236}">
                <a16:creationId xmlns:a16="http://schemas.microsoft.com/office/drawing/2014/main" id="{E2564C1F-BDD7-4F05-9B73-626BB5E75B38}"/>
              </a:ext>
            </a:extLst>
          </p:cNvPr>
          <p:cNvSpPr/>
          <p:nvPr/>
        </p:nvSpPr>
        <p:spPr>
          <a:xfrm>
            <a:off x="11630585" y="6553372"/>
            <a:ext cx="527593" cy="376813"/>
          </a:xfrm>
          <a:prstGeom prst="horizontalScroll">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t>09</a:t>
            </a:r>
            <a:endParaRPr lang="ar-SA" b="1" dirty="0"/>
          </a:p>
        </p:txBody>
      </p:sp>
      <p:sp>
        <p:nvSpPr>
          <p:cNvPr id="6" name="TextBox 5">
            <a:extLst>
              <a:ext uri="{FF2B5EF4-FFF2-40B4-BE49-F238E27FC236}">
                <a16:creationId xmlns:a16="http://schemas.microsoft.com/office/drawing/2014/main" id="{8F0A4652-A784-4946-8B3B-D8EC6FDAFD9B}"/>
              </a:ext>
            </a:extLst>
          </p:cNvPr>
          <p:cNvSpPr txBox="1"/>
          <p:nvPr/>
        </p:nvSpPr>
        <p:spPr>
          <a:xfrm>
            <a:off x="95250" y="254912"/>
            <a:ext cx="3182920" cy="754437"/>
          </a:xfrm>
          <a:prstGeom prst="rect">
            <a:avLst/>
          </a:prstGeom>
          <a:noFill/>
        </p:spPr>
        <p:txBody>
          <a:bodyPr wrap="square">
            <a:spAutoFit/>
          </a:bodyPr>
          <a:lstStyle/>
          <a:p>
            <a:pPr algn="just">
              <a:lnSpc>
                <a:spcPct val="150000"/>
              </a:lnSpc>
            </a:pPr>
            <a:r>
              <a:rPr lang="en-GB" sz="3200" b="1" dirty="0">
                <a:solidFill>
                  <a:srgbClr val="003C50"/>
                </a:solidFill>
                <a:latin typeface="Arial Black" panose="020B0A04020102020204" pitchFamily="34" charset="0"/>
              </a:rPr>
              <a:t>FUTURE AI, </a:t>
            </a:r>
          </a:p>
        </p:txBody>
      </p:sp>
      <p:pic>
        <p:nvPicPr>
          <p:cNvPr id="4098" name="Picture 2">
            <a:extLst>
              <a:ext uri="{FF2B5EF4-FFF2-40B4-BE49-F238E27FC236}">
                <a16:creationId xmlns:a16="http://schemas.microsoft.com/office/drawing/2014/main" id="{D111E64F-8EA2-440D-B757-EE7F288B80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1276" y="2753422"/>
            <a:ext cx="2815712" cy="23122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Scroll: Horizontal 2">
            <a:extLst>
              <a:ext uri="{FF2B5EF4-FFF2-40B4-BE49-F238E27FC236}">
                <a16:creationId xmlns:a16="http://schemas.microsoft.com/office/drawing/2014/main" id="{1F65E689-813F-463C-80BE-5438E70BACC6}"/>
              </a:ext>
            </a:extLst>
          </p:cNvPr>
          <p:cNvSpPr/>
          <p:nvPr/>
        </p:nvSpPr>
        <p:spPr>
          <a:xfrm>
            <a:off x="3972919" y="4960129"/>
            <a:ext cx="2815712" cy="545150"/>
          </a:xfrm>
          <a:prstGeom prst="horizontalScroll">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Tahoma" panose="020B0604030504040204" pitchFamily="34" charset="0"/>
                <a:ea typeface="Tahoma" panose="020B0604030504040204" pitchFamily="34" charset="0"/>
                <a:cs typeface="Tahoma" panose="020B0604030504040204" pitchFamily="34" charset="0"/>
              </a:rPr>
              <a:t>Daniel Goleman</a:t>
            </a:r>
            <a:endPar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id="{3B105E66-D586-4AE4-B031-CDF927A4846A}"/>
              </a:ext>
            </a:extLst>
          </p:cNvPr>
          <p:cNvSpPr txBox="1"/>
          <p:nvPr/>
        </p:nvSpPr>
        <p:spPr>
          <a:xfrm>
            <a:off x="7273155" y="210208"/>
            <a:ext cx="4582511" cy="754437"/>
          </a:xfrm>
          <a:prstGeom prst="rect">
            <a:avLst/>
          </a:prstGeom>
          <a:noFill/>
        </p:spPr>
        <p:txBody>
          <a:bodyPr wrap="square">
            <a:spAutoFit/>
          </a:bodyPr>
          <a:lstStyle/>
          <a:p>
            <a:pPr algn="just">
              <a:lnSpc>
                <a:spcPct val="150000"/>
              </a:lnSpc>
            </a:pPr>
            <a:r>
              <a:rPr lang="en-GB" sz="3200" b="1" dirty="0">
                <a:solidFill>
                  <a:srgbClr val="003C50"/>
                </a:solidFill>
                <a:latin typeface="Arial Black" panose="020B0A04020102020204" pitchFamily="34" charset="0"/>
              </a:rPr>
              <a:t>&amp; THE IMPOSSIBLE </a:t>
            </a:r>
            <a:endParaRPr lang="en-US" sz="3200" b="1" dirty="0">
              <a:solidFill>
                <a:srgbClr val="003C50"/>
              </a:solidFill>
              <a:latin typeface="Arial Black" panose="020B0A04020102020204" pitchFamily="34" charset="0"/>
            </a:endParaRPr>
          </a:p>
        </p:txBody>
      </p:sp>
      <p:sp>
        <p:nvSpPr>
          <p:cNvPr id="24" name="TextBox 23">
            <a:extLst>
              <a:ext uri="{FF2B5EF4-FFF2-40B4-BE49-F238E27FC236}">
                <a16:creationId xmlns:a16="http://schemas.microsoft.com/office/drawing/2014/main" id="{21FCAB02-C56E-4DCD-AA8C-02E88ED436E3}"/>
              </a:ext>
            </a:extLst>
          </p:cNvPr>
          <p:cNvSpPr txBox="1"/>
          <p:nvPr/>
        </p:nvSpPr>
        <p:spPr>
          <a:xfrm>
            <a:off x="3053978" y="253135"/>
            <a:ext cx="4114076" cy="754437"/>
          </a:xfrm>
          <a:prstGeom prst="rect">
            <a:avLst/>
          </a:prstGeom>
          <a:noFill/>
        </p:spPr>
        <p:txBody>
          <a:bodyPr wrap="square">
            <a:spAutoFit/>
          </a:bodyPr>
          <a:lstStyle/>
          <a:p>
            <a:pPr algn="just">
              <a:lnSpc>
                <a:spcPct val="150000"/>
              </a:lnSpc>
            </a:pPr>
            <a:r>
              <a:rPr lang="en-GB" sz="3200" b="1" dirty="0">
                <a:solidFill>
                  <a:srgbClr val="003C50"/>
                </a:solidFill>
                <a:latin typeface="Arial Black" panose="020B0A04020102020204" pitchFamily="34" charset="0"/>
              </a:rPr>
              <a:t>4 DOMAINS OF EI </a:t>
            </a:r>
          </a:p>
        </p:txBody>
      </p:sp>
      <p:cxnSp>
        <p:nvCxnSpPr>
          <p:cNvPr id="13" name="Straight Arrow Connector 12">
            <a:extLst>
              <a:ext uri="{FF2B5EF4-FFF2-40B4-BE49-F238E27FC236}">
                <a16:creationId xmlns:a16="http://schemas.microsoft.com/office/drawing/2014/main" id="{2D246211-89B1-4BEE-A03F-97F58B7C57DE}"/>
              </a:ext>
            </a:extLst>
          </p:cNvPr>
          <p:cNvCxnSpPr/>
          <p:nvPr/>
        </p:nvCxnSpPr>
        <p:spPr>
          <a:xfrm>
            <a:off x="3836286" y="1112672"/>
            <a:ext cx="0" cy="5468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28FE71E-AB1D-430E-8EEF-805E42E80AE9}"/>
              </a:ext>
            </a:extLst>
          </p:cNvPr>
          <p:cNvCxnSpPr/>
          <p:nvPr/>
        </p:nvCxnSpPr>
        <p:spPr>
          <a:xfrm>
            <a:off x="4671867" y="1150604"/>
            <a:ext cx="0" cy="5468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0B95686-9EFA-4230-9802-11F071966DD8}"/>
              </a:ext>
            </a:extLst>
          </p:cNvPr>
          <p:cNvCxnSpPr/>
          <p:nvPr/>
        </p:nvCxnSpPr>
        <p:spPr>
          <a:xfrm>
            <a:off x="5780706" y="1124330"/>
            <a:ext cx="0" cy="5468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A9695D2-D777-416E-960B-8327A300EC00}"/>
              </a:ext>
            </a:extLst>
          </p:cNvPr>
          <p:cNvCxnSpPr/>
          <p:nvPr/>
        </p:nvCxnSpPr>
        <p:spPr>
          <a:xfrm>
            <a:off x="6658319" y="1112672"/>
            <a:ext cx="0" cy="5468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F6993EA-9458-4923-9588-60B50FD5721C}"/>
              </a:ext>
            </a:extLst>
          </p:cNvPr>
          <p:cNvSpPr txBox="1"/>
          <p:nvPr/>
        </p:nvSpPr>
        <p:spPr>
          <a:xfrm>
            <a:off x="3344931" y="1666964"/>
            <a:ext cx="813817" cy="584775"/>
          </a:xfrm>
          <a:prstGeom prst="rect">
            <a:avLst/>
          </a:prstGeom>
          <a:noFill/>
          <a:ln w="38100">
            <a:solidFill>
              <a:schemeClr val="tx1"/>
            </a:solidFill>
          </a:ln>
        </p:spPr>
        <p:txBody>
          <a:bodyPr wrap="square">
            <a:spAutoFit/>
          </a:bodyPr>
          <a:lstStyle/>
          <a:p>
            <a:pPr algn="just"/>
            <a:r>
              <a:rPr lang="en-GB" sz="3200" b="1" dirty="0">
                <a:solidFill>
                  <a:srgbClr val="003C50"/>
                </a:solidFill>
                <a:latin typeface="Arial Black" panose="020B0A04020102020204" pitchFamily="34" charset="0"/>
              </a:rPr>
              <a:t>SA</a:t>
            </a:r>
            <a:endParaRPr lang="en-US" sz="3200" b="1" dirty="0">
              <a:solidFill>
                <a:srgbClr val="003C50"/>
              </a:solidFill>
              <a:latin typeface="Arial Black" panose="020B0A04020102020204" pitchFamily="34" charset="0"/>
            </a:endParaRPr>
          </a:p>
        </p:txBody>
      </p:sp>
      <p:sp>
        <p:nvSpPr>
          <p:cNvPr id="32" name="TextBox 31">
            <a:extLst>
              <a:ext uri="{FF2B5EF4-FFF2-40B4-BE49-F238E27FC236}">
                <a16:creationId xmlns:a16="http://schemas.microsoft.com/office/drawing/2014/main" id="{E6D5DC37-E690-4A44-8BA5-D19793A6819E}"/>
              </a:ext>
            </a:extLst>
          </p:cNvPr>
          <p:cNvSpPr txBox="1"/>
          <p:nvPr/>
        </p:nvSpPr>
        <p:spPr>
          <a:xfrm>
            <a:off x="4288231" y="1691027"/>
            <a:ext cx="898642" cy="584775"/>
          </a:xfrm>
          <a:prstGeom prst="rect">
            <a:avLst/>
          </a:prstGeom>
          <a:noFill/>
          <a:ln w="38100">
            <a:solidFill>
              <a:schemeClr val="tx1"/>
            </a:solidFill>
          </a:ln>
        </p:spPr>
        <p:txBody>
          <a:bodyPr wrap="square">
            <a:spAutoFit/>
          </a:bodyPr>
          <a:lstStyle/>
          <a:p>
            <a:pPr algn="just"/>
            <a:r>
              <a:rPr lang="en-GB" sz="3200" b="1" dirty="0">
                <a:solidFill>
                  <a:srgbClr val="003C50"/>
                </a:solidFill>
                <a:latin typeface="Arial Black" panose="020B0A04020102020204" pitchFamily="34" charset="0"/>
              </a:rPr>
              <a:t>SM</a:t>
            </a:r>
            <a:endParaRPr lang="en-US" sz="3200" b="1" dirty="0">
              <a:solidFill>
                <a:srgbClr val="003C50"/>
              </a:solidFill>
              <a:latin typeface="Arial Black" panose="020B0A04020102020204" pitchFamily="34" charset="0"/>
            </a:endParaRPr>
          </a:p>
        </p:txBody>
      </p:sp>
      <p:sp>
        <p:nvSpPr>
          <p:cNvPr id="33" name="TextBox 32">
            <a:extLst>
              <a:ext uri="{FF2B5EF4-FFF2-40B4-BE49-F238E27FC236}">
                <a16:creationId xmlns:a16="http://schemas.microsoft.com/office/drawing/2014/main" id="{AD326D45-5B65-444D-AFF2-2C5BA2682545}"/>
              </a:ext>
            </a:extLst>
          </p:cNvPr>
          <p:cNvSpPr txBox="1"/>
          <p:nvPr/>
        </p:nvSpPr>
        <p:spPr>
          <a:xfrm>
            <a:off x="5376047" y="1706794"/>
            <a:ext cx="813815" cy="584775"/>
          </a:xfrm>
          <a:prstGeom prst="rect">
            <a:avLst/>
          </a:prstGeom>
          <a:noFill/>
          <a:ln w="38100">
            <a:solidFill>
              <a:schemeClr val="tx1"/>
            </a:solidFill>
          </a:ln>
        </p:spPr>
        <p:txBody>
          <a:bodyPr wrap="square">
            <a:spAutoFit/>
          </a:bodyPr>
          <a:lstStyle/>
          <a:p>
            <a:pPr algn="just"/>
            <a:r>
              <a:rPr lang="en-GB" sz="3200" b="1" dirty="0">
                <a:solidFill>
                  <a:srgbClr val="003C50"/>
                </a:solidFill>
                <a:latin typeface="Arial Black" panose="020B0A04020102020204" pitchFamily="34" charset="0"/>
              </a:rPr>
              <a:t>SA</a:t>
            </a:r>
            <a:endParaRPr lang="en-US" sz="3200" b="1" dirty="0">
              <a:solidFill>
                <a:srgbClr val="003C50"/>
              </a:solidFill>
              <a:latin typeface="Arial Black" panose="020B0A04020102020204" pitchFamily="34" charset="0"/>
            </a:endParaRPr>
          </a:p>
        </p:txBody>
      </p:sp>
      <p:sp>
        <p:nvSpPr>
          <p:cNvPr id="34" name="TextBox 33">
            <a:extLst>
              <a:ext uri="{FF2B5EF4-FFF2-40B4-BE49-F238E27FC236}">
                <a16:creationId xmlns:a16="http://schemas.microsoft.com/office/drawing/2014/main" id="{B4CD0281-3EC6-4F93-BABF-0BBA0991DFA5}"/>
              </a:ext>
            </a:extLst>
          </p:cNvPr>
          <p:cNvSpPr txBox="1"/>
          <p:nvPr/>
        </p:nvSpPr>
        <p:spPr>
          <a:xfrm>
            <a:off x="6319270" y="1686884"/>
            <a:ext cx="973112" cy="584775"/>
          </a:xfrm>
          <a:prstGeom prst="rect">
            <a:avLst/>
          </a:prstGeom>
          <a:noFill/>
          <a:ln w="38100">
            <a:solidFill>
              <a:schemeClr val="tx1"/>
            </a:solidFill>
          </a:ln>
        </p:spPr>
        <p:txBody>
          <a:bodyPr wrap="square">
            <a:spAutoFit/>
          </a:bodyPr>
          <a:lstStyle/>
          <a:p>
            <a:pPr algn="just"/>
            <a:r>
              <a:rPr lang="en-GB" sz="3200" b="1" dirty="0">
                <a:solidFill>
                  <a:srgbClr val="003C50"/>
                </a:solidFill>
                <a:latin typeface="Arial Black" panose="020B0A04020102020204" pitchFamily="34" charset="0"/>
              </a:rPr>
              <a:t>RM</a:t>
            </a:r>
            <a:endParaRPr lang="en-US" sz="3200" b="1" dirty="0">
              <a:solidFill>
                <a:srgbClr val="003C50"/>
              </a:solidFill>
              <a:latin typeface="Arial Black" panose="020B0A04020102020204" pitchFamily="34" charset="0"/>
            </a:endParaRPr>
          </a:p>
        </p:txBody>
      </p:sp>
      <p:sp>
        <p:nvSpPr>
          <p:cNvPr id="35" name="Rectangle 34">
            <a:extLst>
              <a:ext uri="{FF2B5EF4-FFF2-40B4-BE49-F238E27FC236}">
                <a16:creationId xmlns:a16="http://schemas.microsoft.com/office/drawing/2014/main" id="{AE4E6592-9F93-4207-9751-52335BFE6781}"/>
              </a:ext>
            </a:extLst>
          </p:cNvPr>
          <p:cNvSpPr/>
          <p:nvPr/>
        </p:nvSpPr>
        <p:spPr>
          <a:xfrm flipV="1">
            <a:off x="3825767" y="1040487"/>
            <a:ext cx="2847410" cy="1058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D9F9847-4615-4F8D-B91C-2954457092C2}"/>
              </a:ext>
            </a:extLst>
          </p:cNvPr>
          <p:cNvSpPr/>
          <p:nvPr/>
        </p:nvSpPr>
        <p:spPr>
          <a:xfrm>
            <a:off x="2995449" y="1092129"/>
            <a:ext cx="123576" cy="5886811"/>
          </a:xfrm>
          <a:prstGeom prst="rect">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6F7AF11-E401-4946-B80B-7018FEDAD098}"/>
              </a:ext>
            </a:extLst>
          </p:cNvPr>
          <p:cNvSpPr/>
          <p:nvPr/>
        </p:nvSpPr>
        <p:spPr>
          <a:xfrm>
            <a:off x="7236360" y="960752"/>
            <a:ext cx="123576" cy="5886811"/>
          </a:xfrm>
          <a:prstGeom prst="rect">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412AFBC6-A7A3-4C26-A77E-DBE9ECF68A8D}"/>
              </a:ext>
            </a:extLst>
          </p:cNvPr>
          <p:cNvPicPr>
            <a:picLocks noChangeAspect="1"/>
          </p:cNvPicPr>
          <p:nvPr/>
        </p:nvPicPr>
        <p:blipFill>
          <a:blip r:embed="rId4"/>
          <a:stretch>
            <a:fillRect/>
          </a:stretch>
        </p:blipFill>
        <p:spPr>
          <a:xfrm>
            <a:off x="95250" y="1384737"/>
            <a:ext cx="2674293" cy="2283373"/>
          </a:xfrm>
          <a:prstGeom prst="rect">
            <a:avLst/>
          </a:prstGeom>
        </p:spPr>
      </p:pic>
      <p:sp>
        <p:nvSpPr>
          <p:cNvPr id="43" name="TextBox 42">
            <a:extLst>
              <a:ext uri="{FF2B5EF4-FFF2-40B4-BE49-F238E27FC236}">
                <a16:creationId xmlns:a16="http://schemas.microsoft.com/office/drawing/2014/main" id="{738E988B-FD80-440B-B411-711B9B8E525D}"/>
              </a:ext>
            </a:extLst>
          </p:cNvPr>
          <p:cNvSpPr txBox="1"/>
          <p:nvPr/>
        </p:nvSpPr>
        <p:spPr>
          <a:xfrm>
            <a:off x="7420295" y="1111507"/>
            <a:ext cx="4582511" cy="2785378"/>
          </a:xfrm>
          <a:prstGeom prst="rect">
            <a:avLst/>
          </a:prstGeom>
          <a:noFill/>
        </p:spPr>
        <p:txBody>
          <a:bodyPr wrap="square">
            <a:spAutoFit/>
          </a:bodyPr>
          <a:lstStyle/>
          <a:p>
            <a:pPr algn="just" rtl="1">
              <a:lnSpc>
                <a:spcPct val="150000"/>
              </a:lnSpc>
            </a:pPr>
            <a:r>
              <a:rPr lang="ar-SA" sz="4000" b="1" dirty="0">
                <a:solidFill>
                  <a:srgbClr val="000000"/>
                </a:solidFill>
                <a:effectLst/>
                <a:ea typeface="Times New Roman" panose="02020603050405020304" pitchFamily="18" charset="0"/>
                <a:cs typeface="KFGQPC_HAFS_Uthmanic_Script_H" panose="02000000000000000000" pitchFamily="2" charset="-78"/>
              </a:rPr>
              <a:t>وَيَسۡ‍َٔلُونَكَ عَنِ ٱلرُّوحِۖ قُلِ ٱلرُّوحُ مِنۡ أَمۡرِ رَبِّي وَمَآ أُوتِيتُم مِّنَ ٱلۡعِلۡمِ إِلَّا قَلِيلٗا ٨٥</a:t>
            </a:r>
            <a:endParaRPr lang="en-US" sz="4000" b="1" dirty="0"/>
          </a:p>
        </p:txBody>
      </p:sp>
    </p:spTree>
    <p:extLst>
      <p:ext uri="{BB962C8B-B14F-4D97-AF65-F5344CB8AC3E}">
        <p14:creationId xmlns:p14="http://schemas.microsoft.com/office/powerpoint/2010/main" val="315816861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mplate>
  <TotalTime>4823</TotalTime>
  <Words>1535</Words>
  <Application>Microsoft Office PowerPoint</Application>
  <PresentationFormat>Widescreen</PresentationFormat>
  <Paragraphs>189</Paragraphs>
  <Slides>33</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Adobe Arabic</vt:lpstr>
      <vt:lpstr>Arial</vt:lpstr>
      <vt:lpstr>Arial Black</vt:lpstr>
      <vt:lpstr>Bradley Hand ITC</vt:lpstr>
      <vt:lpstr>Calibri</vt:lpstr>
      <vt:lpstr>Rockwell Extra Bold</vt:lpstr>
      <vt:lpstr>Spirit Of Doha</vt:lpstr>
      <vt:lpstr>Tahoma</vt:lpstr>
      <vt:lpstr>Trebuchet MS</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TOSHIBA</dc:creator>
  <cp:lastModifiedBy>Hussain Bin Hyacinth</cp:lastModifiedBy>
  <cp:revision>1354</cp:revision>
  <dcterms:created xsi:type="dcterms:W3CDTF">2019-03-24T07:18:22Z</dcterms:created>
  <dcterms:modified xsi:type="dcterms:W3CDTF">2025-12-07T08:21:10Z</dcterms:modified>
</cp:coreProperties>
</file>